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4" r:id="rId7"/>
    <p:sldId id="262" r:id="rId8"/>
    <p:sldId id="265" r:id="rId9"/>
    <p:sldId id="263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>
        <p:scale>
          <a:sx n="81" d="100"/>
          <a:sy n="81" d="100"/>
        </p:scale>
        <p:origin x="75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865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8658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6464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08023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5083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00427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43509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3585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5469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6811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90976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ECA62741-E4D6-4A40-9A45-5808B34E2A81}" type="datetimeFigureOut">
              <a:rPr lang="uk-UA" smtClean="0"/>
              <a:t>11.09.2023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AD7ED1F-6E14-4758-A50A-44ECB7DB4FAE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162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sSe5HFAfY4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isSe5HFAfY4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qThPsvmTi4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384809" y="2148724"/>
            <a:ext cx="8715375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uk-UA" altLang="uk-UA" sz="2400" b="1" dirty="0">
                <a:solidFill>
                  <a:srgbClr val="000099"/>
                </a:solidFill>
                <a:latin typeface="Georgia" panose="02040502050405020303" pitchFamily="18" charset="0"/>
              </a:rPr>
              <a:t>ПІСНІ ЛІТНЬОГО ЦИКЛУ: </a:t>
            </a:r>
            <a:r>
              <a:rPr lang="uk-UA" altLang="uk-UA" sz="2400" b="1" dirty="0">
                <a:solidFill>
                  <a:srgbClr val="006600"/>
                </a:solidFill>
                <a:latin typeface="Georgia" panose="02040502050405020303" pitchFamily="18" charset="0"/>
              </a:rPr>
              <a:t>«У РЖІ НА МЕЖІ», «ОЙ Б</a:t>
            </a:r>
            <a:r>
              <a:rPr lang="en-US" altLang="uk-UA" sz="2400" b="1" dirty="0">
                <a:solidFill>
                  <a:srgbClr val="006600"/>
                </a:solidFill>
                <a:latin typeface="Georgia" panose="02040502050405020303" pitchFamily="18" charset="0"/>
              </a:rPr>
              <a:t>I</a:t>
            </a:r>
            <a:r>
              <a:rPr lang="uk-UA" altLang="uk-UA" sz="2400" b="1" dirty="0">
                <a:solidFill>
                  <a:srgbClr val="006600"/>
                </a:solidFill>
                <a:latin typeface="Georgia" panose="02040502050405020303" pitchFamily="18" charset="0"/>
              </a:rPr>
              <a:t>ЖИТЬ, БІЖИТЬ МАЛА ДІВЧИНА», «ПРОВЕДУ Я РУСАЛОЧКИ ДО БОРУ» (РУСАЛЬНІ</a:t>
            </a:r>
            <a:r>
              <a:rPr lang="uk-UA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); «ЗАПЛЕТУ ВІНОЧОК», «ОЙ ВІНКУ МІЙ, ВІНКУ», </a:t>
            </a:r>
            <a:r>
              <a:rPr lang="en-US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en-US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>«КУПАЙЛО, КУПАЙЛО!» (КУПАЛЬСЬКІ); </a:t>
            </a:r>
            <a:r>
              <a:rPr lang="en-US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  <a:t/>
            </a:r>
            <a:br>
              <a:rPr lang="en-US" altLang="uk-UA" sz="2400" b="1" dirty="0">
                <a:solidFill>
                  <a:schemeClr val="accent4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uk-UA" altLang="uk-UA" sz="2400" b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«МАЯЛО ЖИТЕЧКО, МАЯЛО», «ТАМ У ПОЛІ КРИНИЧЕНЬКА» (ЖНИВАРСЬКІ)</a:t>
            </a:r>
            <a:r>
              <a:rPr lang="uk-UA" altLang="uk-UA" sz="2400" dirty="0"/>
              <a:t/>
            </a:r>
            <a:br>
              <a:rPr lang="uk-UA" altLang="uk-UA" sz="2400" dirty="0"/>
            </a:br>
            <a:endParaRPr lang="uk-UA" altLang="uk-UA" sz="2400" dirty="0"/>
          </a:p>
        </p:txBody>
      </p:sp>
      <p:pic>
        <p:nvPicPr>
          <p:cNvPr id="2052" name="Picture 4" descr="C:\Users\Nadezhda\Desktop\Українська література 6 клас\Картинки до урокив\3\Рис. 03-1 літ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502" y="3327362"/>
            <a:ext cx="2357454" cy="3178532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7559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Домашнє завдання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uk-UA" dirty="0" smtClean="0"/>
              <a:t>1. Знати матеріал уроку, вміти розповідати.</a:t>
            </a:r>
          </a:p>
          <a:p>
            <a:pPr marL="457200" indent="-457200">
              <a:buAutoNum type="arabicPeriod"/>
            </a:pPr>
            <a:r>
              <a:rPr lang="uk-UA" dirty="0" smtClean="0"/>
              <a:t>2. Прочитати за підручником с. 18 -21. </a:t>
            </a:r>
            <a:r>
              <a:rPr lang="uk-UA" smtClean="0"/>
              <a:t>Вміти переказувати.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719210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8314" y="214313"/>
            <a:ext cx="8715375" cy="286226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ru-RU" sz="3600" dirty="0" err="1">
                <a:solidFill>
                  <a:srgbClr val="006600"/>
                </a:solidFill>
                <a:latin typeface="Georgia" pitchFamily="18" charset="0"/>
              </a:rPr>
              <a:t>Що</a:t>
            </a:r>
            <a:r>
              <a:rPr lang="ru-RU" sz="3600" dirty="0">
                <a:solidFill>
                  <a:srgbClr val="006600"/>
                </a:solidFill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Georgia" pitchFamily="18" charset="0"/>
              </a:rPr>
              <a:t>ви</a:t>
            </a:r>
            <a:r>
              <a:rPr lang="ru-RU" sz="3600" dirty="0">
                <a:solidFill>
                  <a:srgbClr val="006600"/>
                </a:solidFill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Georgia" pitchFamily="18" charset="0"/>
              </a:rPr>
              <a:t>запам’ятали</a:t>
            </a:r>
            <a:r>
              <a:rPr lang="ru-RU" sz="3600" dirty="0">
                <a:solidFill>
                  <a:srgbClr val="006600"/>
                </a:solidFill>
                <a:latin typeface="Georgia" pitchFamily="18" charset="0"/>
              </a:rPr>
              <a:t> про </a:t>
            </a:r>
            <a:r>
              <a:rPr lang="ru-RU" sz="3600" dirty="0" err="1">
                <a:solidFill>
                  <a:srgbClr val="006600"/>
                </a:solidFill>
                <a:latin typeface="Georgia" pitchFamily="18" charset="0"/>
              </a:rPr>
              <a:t>календарно-обрядові</a:t>
            </a:r>
            <a:r>
              <a:rPr lang="ru-RU" sz="3600" dirty="0">
                <a:solidFill>
                  <a:srgbClr val="006600"/>
                </a:solidFill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6600"/>
                </a:solidFill>
                <a:latin typeface="Georgia" pitchFamily="18" charset="0"/>
              </a:rPr>
              <a:t>пісні</a:t>
            </a:r>
            <a:r>
              <a:rPr lang="ru-RU" sz="3600" dirty="0">
                <a:solidFill>
                  <a:srgbClr val="006600"/>
                </a:solidFill>
                <a:latin typeface="Georgia" pitchFamily="18" charset="0"/>
              </a:rPr>
              <a:t>?</a:t>
            </a:r>
            <a:endParaRPr lang="ru-RU" sz="3600" dirty="0">
              <a:latin typeface="Georgia" pitchFamily="18" charset="0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Які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пісні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належать до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літнього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циклу?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Яким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святам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та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подіям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 вони </a:t>
            </a:r>
            <a:r>
              <a:rPr lang="ru-RU" sz="3600" dirty="0" err="1">
                <a:solidFill>
                  <a:srgbClr val="000099"/>
                </a:solidFill>
                <a:latin typeface="Georgia" pitchFamily="18" charset="0"/>
              </a:rPr>
              <a:t>присвячені</a:t>
            </a:r>
            <a:r>
              <a:rPr lang="ru-RU" sz="3600" dirty="0">
                <a:solidFill>
                  <a:srgbClr val="000099"/>
                </a:solidFill>
                <a:latin typeface="Georgia" pitchFamily="18" charset="0"/>
              </a:rPr>
              <a:t>?</a:t>
            </a:r>
            <a:endParaRPr lang="uk-UA" sz="3600" dirty="0">
              <a:solidFill>
                <a:srgbClr val="000099"/>
              </a:solidFill>
              <a:latin typeface="Georgia" pitchFamily="18" charset="0"/>
            </a:endParaRPr>
          </a:p>
        </p:txBody>
      </p:sp>
      <p:pic>
        <p:nvPicPr>
          <p:cNvPr id="3075" name="Picture 2" descr="C:\Users\Nadezhda\Desktop\Человечки к презентациям\рисунки-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26" y="3071814"/>
            <a:ext cx="7313613" cy="346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007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38314" y="285751"/>
            <a:ext cx="8715375" cy="1470025"/>
          </a:xfrm>
        </p:spPr>
        <p:txBody>
          <a:bodyPr>
            <a:normAutofit fontScale="90000"/>
          </a:bodyPr>
          <a:lstStyle/>
          <a:p>
            <a:r>
              <a:rPr lang="ru-RU" altLang="uk-UA" sz="3000">
                <a:latin typeface="Georgia" panose="02040502050405020303" pitchFamily="18" charset="0"/>
              </a:rPr>
              <a:t>В </a:t>
            </a:r>
            <a:r>
              <a:rPr lang="ru-RU" altLang="uk-UA" sz="3000" i="1">
                <a:solidFill>
                  <a:srgbClr val="000099"/>
                </a:solidFill>
                <a:latin typeface="Georgia" panose="02040502050405020303" pitchFamily="18" charset="0"/>
              </a:rPr>
              <a:t>основі літнього обрядового циклу </a:t>
            </a:r>
            <a:r>
              <a:rPr lang="ru-RU" altLang="uk-UA" sz="3000">
                <a:latin typeface="Georgia" panose="02040502050405020303" pitchFamily="18" charset="0"/>
              </a:rPr>
              <a:t>лежить культ рослинності та магія заклинання майбутнього врожаю, культ сонця</a:t>
            </a:r>
            <a:r>
              <a:rPr lang="ru-RU" altLang="uk-UA" sz="3200">
                <a:latin typeface="Georgia" panose="02040502050405020303" pitchFamily="18" charset="0"/>
              </a:rPr>
              <a:t>. </a:t>
            </a:r>
            <a:endParaRPr lang="uk-UA" altLang="uk-UA" sz="3200">
              <a:latin typeface="Georgia" panose="02040502050405020303" pitchFamily="18" charset="0"/>
            </a:endParaRPr>
          </a:p>
        </p:txBody>
      </p:sp>
      <p:pic>
        <p:nvPicPr>
          <p:cNvPr id="15362" name="Picture 2" descr="C:\Users\Nadezhda\Desktop\Українська література 6 клас\Картинки до урокив\3\Рис. 03-2 літній цик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1290" y="2013563"/>
            <a:ext cx="6357982" cy="4634877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155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757167" y="1445985"/>
            <a:ext cx="8715375" cy="1470025"/>
          </a:xfrm>
        </p:spPr>
        <p:txBody>
          <a:bodyPr>
            <a:normAutofit fontScale="90000"/>
          </a:bodyPr>
          <a:lstStyle/>
          <a:p>
            <a:r>
              <a:rPr lang="uk-UA" altLang="uk-UA" sz="3200" dirty="0">
                <a:latin typeface="Georgia" panose="02040502050405020303" pitchFamily="18" charset="0"/>
              </a:rPr>
              <a:t>Він включає такі основні свята: </a:t>
            </a:r>
            <a:r>
              <a:rPr lang="uk-UA" altLang="uk-UA" sz="3200" dirty="0">
                <a:solidFill>
                  <a:srgbClr val="000099"/>
                </a:solidFill>
                <a:latin typeface="Georgia" panose="02040502050405020303" pitchFamily="18" charset="0"/>
              </a:rPr>
              <a:t>Зелені свята </a:t>
            </a:r>
            <a:r>
              <a:rPr lang="uk-UA" altLang="uk-UA" sz="3200" dirty="0">
                <a:latin typeface="Georgia" panose="02040502050405020303" pitchFamily="18" charset="0"/>
              </a:rPr>
              <a:t>(Трійцю), </a:t>
            </a:r>
            <a:r>
              <a:rPr lang="uk-UA" altLang="uk-UA" sz="3200" dirty="0" err="1">
                <a:solidFill>
                  <a:srgbClr val="000099"/>
                </a:solidFill>
                <a:latin typeface="Georgia" panose="02040502050405020303" pitchFamily="18" charset="0"/>
              </a:rPr>
              <a:t>Купайла</a:t>
            </a:r>
            <a:r>
              <a:rPr lang="uk-UA" altLang="uk-UA" sz="3200" dirty="0">
                <a:latin typeface="Georgia" panose="02040502050405020303" pitchFamily="18" charset="0"/>
              </a:rPr>
              <a:t> (Івана Купала), </a:t>
            </a:r>
            <a:r>
              <a:rPr lang="uk-UA" altLang="uk-UA" sz="3200" dirty="0">
                <a:solidFill>
                  <a:srgbClr val="000099"/>
                </a:solidFill>
                <a:latin typeface="Georgia" panose="02040502050405020303" pitchFamily="18" charset="0"/>
              </a:rPr>
              <a:t>Петрів день</a:t>
            </a:r>
            <a:r>
              <a:rPr lang="uk-UA" altLang="uk-UA" sz="3200" dirty="0">
                <a:latin typeface="Georgia" panose="02040502050405020303" pitchFamily="18" charset="0"/>
              </a:rPr>
              <a:t> (святих Петра та Павла) та напівзабуті нині свята </a:t>
            </a:r>
            <a:r>
              <a:rPr lang="uk-UA" altLang="uk-UA" sz="3200" dirty="0">
                <a:solidFill>
                  <a:srgbClr val="000099"/>
                </a:solidFill>
                <a:latin typeface="Georgia" panose="02040502050405020303" pitchFamily="18" charset="0"/>
              </a:rPr>
              <a:t>Лади, Ярила, Громові </a:t>
            </a:r>
            <a:r>
              <a:rPr lang="uk-UA" altLang="uk-UA" sz="3200" dirty="0">
                <a:latin typeface="Georgia" panose="02040502050405020303" pitchFamily="18" charset="0"/>
              </a:rPr>
              <a:t>свята.</a:t>
            </a:r>
          </a:p>
        </p:txBody>
      </p:sp>
      <p:pic>
        <p:nvPicPr>
          <p:cNvPr id="5123" name="Picture 2" descr="C:\Users\Nadezhda\Desktop\Українська література 6 клас\Картинки до урокив\3\Рис. 03-4 купала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84" y="3340183"/>
            <a:ext cx="4714875" cy="319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C:\Users\Nadezhda\Desktop\Українська література 6 клас\Картинки до урокив\3\Рис. 03-5 Петра і Павл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5559" y="2878416"/>
            <a:ext cx="2725737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C:\Users\Nadezhda\Desktop\Українська література 6 клас\Картинки до урокив\3\Рис. 03-3 зелені свята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522" y="2849588"/>
            <a:ext cx="3224212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151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238375" y="0"/>
            <a:ext cx="7772400" cy="928688"/>
          </a:xfrm>
        </p:spPr>
        <p:txBody>
          <a:bodyPr>
            <a:normAutofit fontScale="90000"/>
          </a:bodyPr>
          <a:lstStyle/>
          <a:p>
            <a:r>
              <a:rPr lang="uk-UA" altLang="uk-UA" sz="5400" i="1">
                <a:solidFill>
                  <a:srgbClr val="C00000"/>
                </a:solidFill>
                <a:latin typeface="Georgia" panose="02040502050405020303" pitchFamily="18" charset="0"/>
              </a:rPr>
              <a:t>Купальські пісні</a:t>
            </a:r>
          </a:p>
        </p:txBody>
      </p:sp>
      <p:pic>
        <p:nvPicPr>
          <p:cNvPr id="10243" name="Picture 2" descr="C:\Users\Nadezhda\Desktop\Українська література 6 клас\Картинки до урокив\3\Рис. 03-10 купальні пісні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928688"/>
            <a:ext cx="4071938" cy="3929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10188" y="3929063"/>
            <a:ext cx="5143500" cy="267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sz="2800" dirty="0">
                <a:latin typeface="Georgia" pitchFamily="18" charset="0"/>
              </a:rPr>
              <a:t>Ой на </a:t>
            </a:r>
            <a:r>
              <a:rPr lang="ru-RU" sz="2800" dirty="0" err="1">
                <a:latin typeface="Georgia" pitchFamily="18" charset="0"/>
              </a:rPr>
              <a:t>Івана</a:t>
            </a:r>
            <a:r>
              <a:rPr lang="ru-RU" sz="2800" dirty="0">
                <a:latin typeface="Georgia" pitchFamily="18" charset="0"/>
              </a:rPr>
              <a:t>, </a:t>
            </a:r>
            <a:r>
              <a:rPr lang="ru-RU" sz="2800" dirty="0" err="1">
                <a:latin typeface="Georgia" pitchFamily="18" charset="0"/>
              </a:rPr>
              <a:t>на</a:t>
            </a:r>
            <a:r>
              <a:rPr lang="ru-RU" sz="2800" dirty="0">
                <a:latin typeface="Georgia" pitchFamily="18" charset="0"/>
              </a:rPr>
              <a:t> Купала</a:t>
            </a:r>
            <a:br>
              <a:rPr lang="ru-RU" sz="2800" dirty="0">
                <a:latin typeface="Georgia" pitchFamily="18" charset="0"/>
              </a:rPr>
            </a:br>
            <a:r>
              <a:rPr lang="ru-RU" sz="2800" dirty="0" err="1">
                <a:latin typeface="Georgia" pitchFamily="18" charset="0"/>
              </a:rPr>
              <a:t>Вийшла</a:t>
            </a:r>
            <a:r>
              <a:rPr lang="ru-RU" sz="2800" dirty="0">
                <a:latin typeface="Georgia" pitchFamily="18" charset="0"/>
              </a:rPr>
              <a:t> Галина, чистая </a:t>
            </a:r>
            <a:r>
              <a:rPr lang="ru-RU" sz="2800" dirty="0" err="1">
                <a:latin typeface="Georgia" pitchFamily="18" charset="0"/>
              </a:rPr>
              <a:t>паня</a:t>
            </a:r>
            <a:r>
              <a:rPr lang="ru-RU" sz="2800" dirty="0">
                <a:latin typeface="Georgia" pitchFamily="18" charset="0"/>
              </a:rPr>
              <a:t>.</a:t>
            </a:r>
            <a:br>
              <a:rPr lang="ru-RU" sz="2800" dirty="0">
                <a:latin typeface="Georgia" pitchFamily="18" charset="0"/>
              </a:rPr>
            </a:br>
            <a:r>
              <a:rPr lang="ru-RU" sz="2800" dirty="0">
                <a:latin typeface="Georgia" pitchFamily="18" charset="0"/>
              </a:rPr>
              <a:t>На </a:t>
            </a:r>
            <a:r>
              <a:rPr lang="ru-RU" sz="2800" dirty="0" err="1">
                <a:latin typeface="Georgia" pitchFamily="18" charset="0"/>
              </a:rPr>
              <a:t>неї</a:t>
            </a: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err="1">
                <a:latin typeface="Georgia" pitchFamily="18" charset="0"/>
              </a:rPr>
              <a:t>хлопці</a:t>
            </a: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err="1">
                <a:latin typeface="Georgia" pitchFamily="18" charset="0"/>
              </a:rPr>
              <a:t>зглядаються</a:t>
            </a:r>
            <a:r>
              <a:rPr lang="ru-RU" sz="2800" dirty="0">
                <a:latin typeface="Georgia" pitchFamily="18" charset="0"/>
              </a:rPr>
              <a:t>,</a:t>
            </a:r>
            <a:br>
              <a:rPr lang="ru-RU" sz="2800" dirty="0">
                <a:latin typeface="Georgia" pitchFamily="18" charset="0"/>
              </a:rPr>
            </a:br>
            <a:r>
              <a:rPr lang="ru-RU" sz="2800" dirty="0" err="1">
                <a:latin typeface="Georgia" pitchFamily="18" charset="0"/>
              </a:rPr>
              <a:t>Привітатися</a:t>
            </a: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err="1">
                <a:latin typeface="Georgia" pitchFamily="18" charset="0"/>
              </a:rPr>
              <a:t>стидаються</a:t>
            </a:r>
            <a:r>
              <a:rPr lang="ru-RU" sz="2800" dirty="0">
                <a:latin typeface="Georgia" pitchFamily="18" charset="0"/>
              </a:rPr>
              <a:t>.</a:t>
            </a:r>
            <a:br>
              <a:rPr lang="ru-RU" sz="2800" dirty="0">
                <a:latin typeface="Georgia" pitchFamily="18" charset="0"/>
              </a:rPr>
            </a:br>
            <a:r>
              <a:rPr lang="ru-RU" sz="2800" dirty="0">
                <a:latin typeface="Georgia" pitchFamily="18" charset="0"/>
              </a:rPr>
              <a:t>Один Іван не </a:t>
            </a:r>
            <a:r>
              <a:rPr lang="ru-RU" sz="2800" dirty="0" err="1">
                <a:latin typeface="Georgia" pitchFamily="18" charset="0"/>
              </a:rPr>
              <a:t>стидався</a:t>
            </a:r>
            <a:r>
              <a:rPr lang="ru-RU" sz="2800" dirty="0">
                <a:latin typeface="Georgia" pitchFamily="18" charset="0"/>
              </a:rPr>
              <a:t> —</a:t>
            </a:r>
            <a:br>
              <a:rPr lang="ru-RU" sz="2800" dirty="0">
                <a:latin typeface="Georgia" pitchFamily="18" charset="0"/>
              </a:rPr>
            </a:br>
            <a:r>
              <a:rPr lang="ru-RU" sz="2800" dirty="0" err="1">
                <a:latin typeface="Georgia" pitchFamily="18" charset="0"/>
              </a:rPr>
              <a:t>Узяв</a:t>
            </a:r>
            <a:r>
              <a:rPr lang="ru-RU" sz="2800" dirty="0">
                <a:latin typeface="Georgia" pitchFamily="18" charset="0"/>
              </a:rPr>
              <a:t> за ручку </a:t>
            </a:r>
            <a:r>
              <a:rPr lang="ru-RU" sz="2800" dirty="0" err="1">
                <a:latin typeface="Georgia" pitchFamily="18" charset="0"/>
              </a:rPr>
              <a:t>і</a:t>
            </a:r>
            <a:r>
              <a:rPr lang="ru-RU" sz="2800" dirty="0">
                <a:latin typeface="Georgia" pitchFamily="18" charset="0"/>
              </a:rPr>
              <a:t> </a:t>
            </a:r>
            <a:r>
              <a:rPr lang="ru-RU" sz="2800" dirty="0" err="1">
                <a:latin typeface="Georgia" pitchFamily="18" charset="0"/>
              </a:rPr>
              <a:t>повітався</a:t>
            </a:r>
            <a:r>
              <a:rPr lang="ru-RU" sz="2800" dirty="0">
                <a:latin typeface="Georgia" pitchFamily="18" charset="0"/>
              </a:rPr>
              <a:t>.</a:t>
            </a:r>
            <a:endParaRPr lang="uk-UA" sz="28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6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086" y="1062087"/>
            <a:ext cx="9875520" cy="1356360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www.youtube.com/watch?v=isSe5HFAfY4</a:t>
            </a:r>
            <a:r>
              <a:rPr lang="uk-UA" dirty="0" smtClean="0"/>
              <a:t> </a:t>
            </a:r>
            <a:endParaRPr lang="uk-UA" dirty="0"/>
          </a:p>
        </p:txBody>
      </p:sp>
      <p:pic>
        <p:nvPicPr>
          <p:cNvPr id="4" name="isSe5HFAfY4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506024" y="2290713"/>
            <a:ext cx="6980373" cy="392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41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3309938" y="0"/>
            <a:ext cx="59293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4400" b="1" dirty="0">
                <a:solidFill>
                  <a:srgbClr val="000099"/>
                </a:solidFill>
                <a:latin typeface="Georgia" panose="02040502050405020303" pitchFamily="18" charset="0"/>
              </a:rPr>
              <a:t>«Заплету віночок»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09938" y="1613000"/>
            <a:ext cx="8715375" cy="31083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uk-UA" sz="2700" b="1" i="1" dirty="0">
                <a:solidFill>
                  <a:srgbClr val="000099"/>
                </a:solidFill>
                <a:latin typeface="Georgia" pitchFamily="18" charset="0"/>
              </a:rPr>
              <a:t>Тема:</a:t>
            </a:r>
            <a:r>
              <a:rPr lang="uk-UA" sz="2700" dirty="0">
                <a:latin typeface="Georgia" pitchFamily="18" charset="0"/>
              </a:rPr>
              <a:t> відображення процесу пускання дівчиною вінка на свято Івана Купала.</a:t>
            </a:r>
            <a:br>
              <a:rPr lang="uk-UA" sz="2700" dirty="0">
                <a:latin typeface="Georgia" pitchFamily="18" charset="0"/>
              </a:rPr>
            </a:br>
            <a:r>
              <a:rPr lang="uk-UA" sz="2700" b="1" i="1" dirty="0">
                <a:solidFill>
                  <a:srgbClr val="000099"/>
                </a:solidFill>
                <a:latin typeface="Georgia" pitchFamily="18" charset="0"/>
              </a:rPr>
              <a:t>Ідея:</a:t>
            </a:r>
            <a:r>
              <a:rPr lang="uk-UA" sz="2700" dirty="0">
                <a:latin typeface="Georgia" pitchFamily="18" charset="0"/>
              </a:rPr>
              <a:t> віра в містичні сили вінка, в його здатність дарувати щасливу долю молодиці.</a:t>
            </a:r>
            <a:br>
              <a:rPr lang="uk-UA" sz="2700" dirty="0">
                <a:latin typeface="Georgia" pitchFamily="18" charset="0"/>
              </a:rPr>
            </a:br>
            <a:r>
              <a:rPr lang="uk-UA" sz="2700" b="1" i="1" dirty="0">
                <a:solidFill>
                  <a:srgbClr val="000099"/>
                </a:solidFill>
                <a:latin typeface="Georgia" pitchFamily="18" charset="0"/>
              </a:rPr>
              <a:t>Основна думка: </a:t>
            </a:r>
            <a:r>
              <a:rPr lang="uk-UA" sz="2700" dirty="0">
                <a:latin typeface="Georgia" pitchFamily="18" charset="0"/>
              </a:rPr>
              <a:t>плетіння вінка — специфічний обряд, пов’язаний зі сподіваннями на щасливе </a:t>
            </a:r>
            <a:r>
              <a:rPr lang="uk-UA" sz="2700" dirty="0">
                <a:latin typeface="Georgia" pitchFamily="18" charset="0"/>
              </a:rPr>
              <a:t>майбуття</a:t>
            </a:r>
            <a:r>
              <a:rPr lang="uk-UA" sz="2700" dirty="0">
                <a:latin typeface="Georgia" pitchFamily="18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949074" y="4355315"/>
            <a:ext cx="6918636" cy="21698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uk-UA" sz="2700" dirty="0">
                <a:latin typeface="Georgia" pitchFamily="18" charset="0"/>
              </a:rPr>
              <a:t>Для чого дівчина плете вінок?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uk-UA" sz="2700" dirty="0">
                <a:latin typeface="Georgia" pitchFamily="18" charset="0"/>
              </a:rPr>
              <a:t>Які сподівання вона покладає на нього?</a:t>
            </a:r>
          </a:p>
          <a:p>
            <a:pPr>
              <a:buFont typeface="Wingdings" pitchFamily="2" charset="2"/>
              <a:buChar char="ü"/>
              <a:defRPr/>
            </a:pPr>
            <a:r>
              <a:rPr lang="uk-UA" sz="2700" dirty="0">
                <a:latin typeface="Georgia" pitchFamily="18" charset="0"/>
              </a:rPr>
              <a:t>Чи пускали ви коли-небудь вінок на свята Купала? Чи справдились ваші бажання?</a:t>
            </a:r>
          </a:p>
        </p:txBody>
      </p:sp>
      <p:pic>
        <p:nvPicPr>
          <p:cNvPr id="22530" name="Picture 2" descr="C:\Users\Nadezhda\Desktop\Українська література 6 клас\Картинки до урокив\3\Рис. 03-11 віночо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7830" y="3906236"/>
            <a:ext cx="3051949" cy="2571768"/>
          </a:xfrm>
          <a:prstGeom prst="round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6421559" y="852634"/>
            <a:ext cx="49861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>
                <a:hlinkClick r:id="rId3"/>
              </a:rPr>
              <a:t>https://</a:t>
            </a:r>
            <a:r>
              <a:rPr lang="uk-UA" dirty="0" smtClean="0">
                <a:hlinkClick r:id="rId3"/>
              </a:rPr>
              <a:t>www.youtube.com/watch?v=ZqThPsvmTi4</a:t>
            </a:r>
            <a:r>
              <a:rPr lang="uk-UA" dirty="0" smtClean="0"/>
              <a:t> 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683443" y="676776"/>
            <a:ext cx="550068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uk-UA" sz="2700" dirty="0" smtClean="0">
                <a:latin typeface="Georgia" pitchFamily="18" charset="0"/>
              </a:rPr>
              <a:t>Прослухай за покликанням, слідкуй за текстом с. 19</a:t>
            </a:r>
            <a:endParaRPr lang="uk-UA" sz="27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1499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Купайло</a:t>
            </a:r>
            <a:r>
              <a:rPr lang="ru-RU" dirty="0"/>
              <a:t>, </a:t>
            </a:r>
            <a:r>
              <a:rPr lang="ru-RU" dirty="0" err="1"/>
              <a:t>Купайло</a:t>
            </a:r>
            <a:r>
              <a:rPr lang="ru-RU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Де </a:t>
            </a:r>
            <a:r>
              <a:rPr lang="ru-RU" dirty="0" err="1"/>
              <a:t>ти</a:t>
            </a:r>
            <a:r>
              <a:rPr lang="ru-RU" dirty="0"/>
              <a:t> </a:t>
            </a:r>
            <a:r>
              <a:rPr lang="ru-RU" dirty="0" err="1"/>
              <a:t>зимувало</a:t>
            </a:r>
            <a:r>
              <a:rPr lang="ru-RU" dirty="0"/>
              <a:t>?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Зимувало</a:t>
            </a:r>
            <a:r>
              <a:rPr lang="ru-RU" dirty="0"/>
              <a:t> в </a:t>
            </a:r>
            <a:r>
              <a:rPr lang="ru-RU" dirty="0" err="1"/>
              <a:t>лісі</a:t>
            </a:r>
            <a:r>
              <a:rPr lang="ru-RU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Ночувало</a:t>
            </a:r>
            <a:r>
              <a:rPr lang="ru-RU" dirty="0"/>
              <a:t> в </a:t>
            </a:r>
            <a:r>
              <a:rPr lang="ru-RU" dirty="0" err="1"/>
              <a:t>стрісі</a:t>
            </a:r>
            <a:r>
              <a:rPr lang="ru-RU" dirty="0"/>
              <a:t>;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Зимувало</a:t>
            </a:r>
            <a:r>
              <a:rPr lang="ru-RU" dirty="0"/>
              <a:t> в </a:t>
            </a:r>
            <a:r>
              <a:rPr lang="ru-RU" dirty="0" err="1"/>
              <a:t>пір’ячку</a:t>
            </a:r>
            <a:r>
              <a:rPr lang="ru-RU" dirty="0"/>
              <a:t>,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Літувало</a:t>
            </a:r>
            <a:r>
              <a:rPr lang="ru-RU" dirty="0"/>
              <a:t> в </a:t>
            </a:r>
            <a:r>
              <a:rPr lang="ru-RU" dirty="0" err="1"/>
              <a:t>зіллячку</a:t>
            </a:r>
            <a:r>
              <a:rPr lang="ru-RU" dirty="0" smtClean="0"/>
              <a:t>. </a:t>
            </a:r>
            <a:endParaRPr lang="uk-UA" dirty="0"/>
          </a:p>
        </p:txBody>
      </p:sp>
      <p:sp>
        <p:nvSpPr>
          <p:cNvPr id="4" name="Заголовок 3"/>
          <p:cNvSpPr txBox="1">
            <a:spLocks noGrp="1" noChangeArrowheads="1"/>
          </p:cNvSpPr>
          <p:nvPr>
            <p:ph type="title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uk-UA" altLang="uk-UA" sz="4400" b="1" i="1" dirty="0">
                <a:solidFill>
                  <a:srgbClr val="000099"/>
                </a:solidFill>
                <a:latin typeface="Georgia" panose="02040502050405020303" pitchFamily="18" charset="0"/>
              </a:rPr>
              <a:t>«</a:t>
            </a:r>
            <a:r>
              <a:rPr lang="uk-UA" altLang="uk-UA" sz="4400" b="1" i="1" dirty="0" err="1">
                <a:solidFill>
                  <a:srgbClr val="000099"/>
                </a:solidFill>
                <a:latin typeface="Georgia" panose="02040502050405020303" pitchFamily="18" charset="0"/>
              </a:rPr>
              <a:t>Купайло</a:t>
            </a:r>
            <a:r>
              <a:rPr lang="uk-UA" altLang="uk-UA" sz="4400" b="1" i="1" dirty="0">
                <a:solidFill>
                  <a:srgbClr val="000099"/>
                </a:solidFill>
                <a:latin typeface="Georgia" panose="02040502050405020303" pitchFamily="18" charset="0"/>
              </a:rPr>
              <a:t>, </a:t>
            </a:r>
            <a:r>
              <a:rPr lang="uk-UA" altLang="uk-UA" sz="4400" b="1" i="1" dirty="0" err="1">
                <a:solidFill>
                  <a:srgbClr val="000099"/>
                </a:solidFill>
                <a:latin typeface="Georgia" panose="02040502050405020303" pitchFamily="18" charset="0"/>
              </a:rPr>
              <a:t>купайло</a:t>
            </a:r>
            <a:r>
              <a:rPr lang="uk-UA" altLang="uk-UA" sz="4400" b="1" i="1" dirty="0">
                <a:solidFill>
                  <a:srgbClr val="000099"/>
                </a:solidFill>
                <a:latin typeface="Georgia" panose="02040502050405020303" pitchFamily="18" charset="0"/>
              </a:rPr>
              <a:t>»</a:t>
            </a:r>
          </a:p>
        </p:txBody>
      </p:sp>
      <p:pic>
        <p:nvPicPr>
          <p:cNvPr id="1026" name="Picture 2" descr="Купальська пісня “Купайло, Купайло!” (текст, аналіз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428" y="1700998"/>
            <a:ext cx="702945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531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38314" y="857250"/>
            <a:ext cx="8715375" cy="18161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uk-UA" sz="2800" dirty="0">
                <a:latin typeface="Georgia" pitchFamily="18" charset="0"/>
              </a:rPr>
              <a:t> </a:t>
            </a:r>
            <a:r>
              <a:rPr lang="uk-UA" sz="2800" b="1" i="1" dirty="0">
                <a:solidFill>
                  <a:srgbClr val="000099"/>
                </a:solidFill>
                <a:latin typeface="Georgia" pitchFamily="18" charset="0"/>
              </a:rPr>
              <a:t>Тема:</a:t>
            </a:r>
            <a:r>
              <a:rPr lang="uk-UA" sz="2800" dirty="0">
                <a:latin typeface="Georgia" pitchFamily="18" charset="0"/>
              </a:rPr>
              <a:t> зображення місця, де перебувало Купайло.</a:t>
            </a:r>
            <a:br>
              <a:rPr lang="uk-UA" sz="2800" dirty="0">
                <a:latin typeface="Georgia" pitchFamily="18" charset="0"/>
              </a:rPr>
            </a:br>
            <a:r>
              <a:rPr lang="uk-UA" sz="2800" b="1" i="1" dirty="0">
                <a:solidFill>
                  <a:srgbClr val="000099"/>
                </a:solidFill>
                <a:latin typeface="Georgia" pitchFamily="18" charset="0"/>
              </a:rPr>
              <a:t>Ідея:</a:t>
            </a:r>
            <a:r>
              <a:rPr lang="uk-UA" sz="2800" dirty="0">
                <a:latin typeface="Georgia" pitchFamily="18" charset="0"/>
              </a:rPr>
              <a:t> уславлення традиційного народного свята Купайла. </a:t>
            </a:r>
          </a:p>
          <a:p>
            <a:pPr>
              <a:defRPr/>
            </a:pPr>
            <a:r>
              <a:rPr lang="uk-UA" sz="2800" b="1" i="1" dirty="0">
                <a:solidFill>
                  <a:srgbClr val="000099"/>
                </a:solidFill>
                <a:latin typeface="Georgia" pitchFamily="18" charset="0"/>
              </a:rPr>
              <a:t>Основна думка: </a:t>
            </a:r>
            <a:r>
              <a:rPr lang="uk-UA" sz="2800" dirty="0">
                <a:latin typeface="Georgia" pitchFamily="18" charset="0"/>
              </a:rPr>
              <a:t>необхідно шанувати традиції.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95938" y="3214689"/>
            <a:ext cx="4786312" cy="31083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uk-UA" sz="2800" dirty="0">
                <a:latin typeface="Georgia" pitchFamily="18" charset="0"/>
              </a:rPr>
              <a:t>У якій формі побудовано обрядову пісню?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uk-UA" sz="2800" dirty="0">
                <a:latin typeface="Georgia" pitchFamily="18" charset="0"/>
              </a:rPr>
              <a:t>Що цікавого ми дізнались про Купайло?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uk-UA" sz="2800" dirty="0">
                <a:latin typeface="Georgia" pitchFamily="18" charset="0"/>
              </a:rPr>
              <a:t>Коли відбувається це свято? Які обряди його супроводжують?</a:t>
            </a:r>
          </a:p>
        </p:txBody>
      </p:sp>
      <p:pic>
        <p:nvPicPr>
          <p:cNvPr id="12293" name="Picture 2" descr="C:\Users\Nadezhda\Desktop\Українська література 6 клас\Картинки до урокив\3\Рис. 03-12 купайл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018"/>
          <a:stretch>
            <a:fillRect/>
          </a:stretch>
        </p:blipFill>
        <p:spPr bwMode="auto">
          <a:xfrm>
            <a:off x="1738313" y="2928939"/>
            <a:ext cx="3592512" cy="357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759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511412446SlideId25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511412622SlideId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511412639SlideId25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5114121110SlideId269"/>
</p:tagLst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30</TotalTime>
  <Words>380</Words>
  <Application>Microsoft Office PowerPoint</Application>
  <PresentationFormat>Широкоэкранный</PresentationFormat>
  <Paragraphs>25</Paragraphs>
  <Slides>10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Corbel</vt:lpstr>
      <vt:lpstr>Georgia</vt:lpstr>
      <vt:lpstr>Wingdings</vt:lpstr>
      <vt:lpstr>Базис</vt:lpstr>
      <vt:lpstr>ПІСНІ ЛІТНЬОГО ЦИКЛУ: «У РЖІ НА МЕЖІ», «ОЙ БIЖИТЬ, БІЖИТЬ МАЛА ДІВЧИНА», «ПРОВЕДУ Я РУСАЛОЧКИ ДО БОРУ» (РУСАЛЬНІ); «ЗАПЛЕТУ ВІНОЧОК», «ОЙ ВІНКУ МІЙ, ВІНКУ»,  «КУПАЙЛО, КУПАЙЛО!» (КУПАЛЬСЬКІ);  «МАЯЛО ЖИТЕЧКО, МАЯЛО», «ТАМ У ПОЛІ КРИНИЧЕНЬКА» (ЖНИВАРСЬКІ) </vt:lpstr>
      <vt:lpstr>Презентация PowerPoint</vt:lpstr>
      <vt:lpstr>В основі літнього обрядового циклу лежить культ рослинності та магія заклинання майбутнього врожаю, культ сонця. </vt:lpstr>
      <vt:lpstr>Він включає такі основні свята: Зелені свята (Трійцю), Купайла (Івана Купала), Петрів день (святих Петра та Павла) та напівзабуті нині свята Лади, Ярила, Громові свята.</vt:lpstr>
      <vt:lpstr>Купальські пісні</vt:lpstr>
      <vt:lpstr>https://www.youtube.com/watch?v=isSe5HFAfY4 </vt:lpstr>
      <vt:lpstr>Презентация PowerPoint</vt:lpstr>
      <vt:lpstr>«Купайло, купайло»</vt:lpstr>
      <vt:lpstr>Презентация PowerPoint</vt:lpstr>
      <vt:lpstr>Домашнє завдання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ПІСНІ ЛІТНЬОГО ЦИКЛУ: «У РЖІ НА МЕЖІ», «ОЙ БIЖИТЬ, БІЖИТЬ МАЛА ДІВЧИНА», «ПРОВЕДУ Я РУСАЛОЧКИ ДО БОРУ» (РУСАЛЬНІ); «ЗАПЛЕТУ ВІНОЧОК», «ОЙ ВІНКУ МІЙ, ВІНКУ»,  «КУПАЙЛО, КУПАЙЛО!» (КУПАЛЬСЬКІ);  «МАЯЛО ЖИТЕЧКО, МАЯЛО», «ТАМ У ПОЛІ КРИНИЧЕНЬКА» (ЖНИВАРСЬКІ)</dc:title>
  <dc:creator>Карпатська Джерельна</dc:creator>
  <cp:lastModifiedBy>Карпатська Джерельна</cp:lastModifiedBy>
  <cp:revision>4</cp:revision>
  <dcterms:created xsi:type="dcterms:W3CDTF">2023-09-11T17:33:01Z</dcterms:created>
  <dcterms:modified xsi:type="dcterms:W3CDTF">2023-09-11T18:03:46Z</dcterms:modified>
</cp:coreProperties>
</file>