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0" r:id="rId1"/>
  </p:sldMasterIdLst>
  <p:sldIdLst>
    <p:sldId id="256" r:id="rId2"/>
    <p:sldId id="266" r:id="rId3"/>
    <p:sldId id="258" r:id="rId4"/>
    <p:sldId id="257" r:id="rId5"/>
    <p:sldId id="261" r:id="rId6"/>
    <p:sldId id="264" r:id="rId7"/>
    <p:sldId id="269" r:id="rId8"/>
    <p:sldId id="270" r:id="rId9"/>
    <p:sldId id="271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>
        <p:scale>
          <a:sx n="81" d="100"/>
          <a:sy n="81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0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4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0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8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6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2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0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6473" y="3893514"/>
            <a:ext cx="5699051" cy="158313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err="1"/>
              <a:t>Добрий</a:t>
            </a:r>
            <a:r>
              <a:rPr lang="ru-RU" sz="2400" dirty="0"/>
              <a:t> день, </a:t>
            </a:r>
            <a:r>
              <a:rPr lang="ru-RU" sz="2400" dirty="0" err="1" smtClean="0"/>
              <a:t>малечо</a:t>
            </a:r>
            <a:r>
              <a:rPr lang="ru-RU" sz="2400" dirty="0" smtClean="0"/>
              <a:t> </a:t>
            </a:r>
            <a:r>
              <a:rPr lang="ru-RU" sz="2400" dirty="0" err="1"/>
              <a:t>щира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Хай </a:t>
            </a:r>
            <a:r>
              <a:rPr lang="ru-RU" sz="2400" dirty="0" err="1"/>
              <a:t>живеться</a:t>
            </a:r>
            <a:r>
              <a:rPr lang="ru-RU" sz="2400" dirty="0"/>
              <a:t> вам у </a:t>
            </a:r>
            <a:r>
              <a:rPr lang="ru-RU" sz="2400" dirty="0" err="1"/>
              <a:t>мирі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Хай луна дитячий </a:t>
            </a:r>
            <a:r>
              <a:rPr lang="ru-RU" sz="2400" dirty="0" err="1"/>
              <a:t>сміх</a:t>
            </a:r>
            <a:r>
              <a:rPr lang="ru-RU" sz="2400" dirty="0"/>
              <a:t>! </a:t>
            </a:r>
            <a:br>
              <a:rPr lang="ru-RU" sz="2400" dirty="0"/>
            </a:br>
            <a:r>
              <a:rPr lang="ru-RU" sz="2400" dirty="0" err="1"/>
              <a:t>Почнемо</a:t>
            </a:r>
            <a:r>
              <a:rPr lang="ru-RU" sz="2400" dirty="0"/>
              <a:t> урок для </a:t>
            </a:r>
            <a:r>
              <a:rPr lang="ru-RU" sz="2400" dirty="0" err="1"/>
              <a:t>всіх</a:t>
            </a:r>
            <a:r>
              <a:rPr lang="ru-RU" sz="2400" dirty="0"/>
              <a:t>! </a:t>
            </a:r>
            <a:r>
              <a:rPr lang="uk-UA" sz="2400" dirty="0" smtClean="0"/>
              <a:t> </a:t>
            </a:r>
            <a:endParaRPr lang="en-US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72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928" y="305816"/>
            <a:ext cx="2100072" cy="54508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диктант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016000"/>
            <a:ext cx="11353800" cy="566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3120CE"/>
                </a:solidFill>
              </a:rPr>
              <a:t> </a:t>
            </a:r>
            <a:r>
              <a:rPr lang="uk-UA" b="1" dirty="0">
                <a:solidFill>
                  <a:srgbClr val="3120CE"/>
                </a:solidFill>
              </a:rPr>
              <a:t>	</a:t>
            </a:r>
            <a:r>
              <a:rPr lang="uk-UA" sz="2800" dirty="0" smtClean="0"/>
              <a:t>Подивіться </a:t>
            </a:r>
            <a:r>
              <a:rPr lang="uk-UA" sz="2800" dirty="0"/>
              <a:t>на наші степи, долини, переліски. Скільки тут краси, яка вона різноманітна! Яке багатство барв, кольорів і відтінків! Правий берег Дніпра горбистий. Горби йдуть немов хвилями. І чим далі хвиля, тим тонші, ніжніші барви накладає на неї сонце. Подивіться на першу. Тут можна розрізнити кожне дерево, навіть стебло соняшника.</a:t>
            </a:r>
          </a:p>
          <a:p>
            <a:pPr algn="just"/>
            <a:r>
              <a:rPr lang="uk-UA" sz="2800" dirty="0"/>
              <a:t>         Подивіться на другу хвилю. Вона сіра, як отара </a:t>
            </a:r>
            <a:r>
              <a:rPr lang="uk-UA" sz="2800" dirty="0" err="1"/>
              <a:t>овець</a:t>
            </a:r>
            <a:r>
              <a:rPr lang="uk-UA" sz="2800" dirty="0"/>
              <a:t> у тумані. Дерева на тих горбах здаються табунами </a:t>
            </a:r>
            <a:r>
              <a:rPr lang="uk-UA" sz="2800" dirty="0" err="1"/>
              <a:t>гусей</a:t>
            </a:r>
            <a:r>
              <a:rPr lang="uk-UA" sz="2800" dirty="0"/>
              <a:t>, що опустилися відпочити перед далекою дорогою.</a:t>
            </a:r>
          </a:p>
          <a:p>
            <a:pPr algn="just"/>
            <a:r>
              <a:rPr lang="uk-UA" sz="2800" dirty="0"/>
              <a:t> А третя хвиля синя. Вона схожа на пелюстки тендітних пролісків. На ній уже можна тільки вгадати, а не розрізнити лісосмуги, прямокутники полів. Усе це ховається в якомусь серпанку.</a:t>
            </a:r>
          </a:p>
        </p:txBody>
      </p:sp>
    </p:spTree>
    <p:extLst>
      <p:ext uri="{BB962C8B-B14F-4D97-AF65-F5344CB8AC3E}">
        <p14:creationId xmlns:p14="http://schemas.microsoft.com/office/powerpoint/2010/main" val="384199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252" y="-222146"/>
            <a:ext cx="6938818" cy="102768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3120CE"/>
                </a:solidFill>
              </a:rPr>
              <a:t>Домашнє завдання</a:t>
            </a:r>
            <a:endParaRPr lang="en-US" sz="4000" b="1" dirty="0">
              <a:solidFill>
                <a:srgbClr val="3120C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729894"/>
              </p:ext>
            </p:extLst>
          </p:nvPr>
        </p:nvGraphicFramePr>
        <p:xfrm>
          <a:off x="4236597" y="886582"/>
          <a:ext cx="7697736" cy="3383272"/>
        </p:xfrm>
        <a:graphic>
          <a:graphicData uri="http://schemas.openxmlformats.org/drawingml/2006/table">
            <a:tbl>
              <a:tblPr/>
              <a:tblGrid>
                <a:gridCol w="1924434">
                  <a:extLst>
                    <a:ext uri="{9D8B030D-6E8A-4147-A177-3AD203B41FA5}">
                      <a16:colId xmlns:a16="http://schemas.microsoft.com/office/drawing/2014/main" val="4128811887"/>
                    </a:ext>
                  </a:extLst>
                </a:gridCol>
                <a:gridCol w="1924434">
                  <a:extLst>
                    <a:ext uri="{9D8B030D-6E8A-4147-A177-3AD203B41FA5}">
                      <a16:colId xmlns:a16="http://schemas.microsoft.com/office/drawing/2014/main" val="3089933211"/>
                    </a:ext>
                  </a:extLst>
                </a:gridCol>
                <a:gridCol w="1924434">
                  <a:extLst>
                    <a:ext uri="{9D8B030D-6E8A-4147-A177-3AD203B41FA5}">
                      <a16:colId xmlns:a16="http://schemas.microsoft.com/office/drawing/2014/main" val="957185084"/>
                    </a:ext>
                  </a:extLst>
                </a:gridCol>
                <a:gridCol w="1924434">
                  <a:extLst>
                    <a:ext uri="{9D8B030D-6E8A-4147-A177-3AD203B41FA5}">
                      <a16:colId xmlns:a16="http://schemas.microsoft.com/office/drawing/2014/main" val="446580083"/>
                    </a:ext>
                  </a:extLst>
                </a:gridCol>
              </a:tblGrid>
              <a:tr h="640061">
                <a:tc>
                  <a:txBody>
                    <a:bodyPr/>
                    <a:lstStyle/>
                    <a:p>
                      <a:r>
                        <a:rPr lang="uk-UA" sz="1800" dirty="0"/>
                        <a:t>№ за порядком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Слово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Правило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Приклади на орфограму 5 слів)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907882"/>
                  </a:ext>
                </a:extLst>
              </a:tr>
              <a:tr h="1462996">
                <a:tc>
                  <a:txBody>
                    <a:bodyPr/>
                    <a:lstStyle/>
                    <a:p>
                      <a:r>
                        <a:rPr lang="uk-UA" sz="1800"/>
                        <a:t>1.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че</a:t>
                      </a:r>
                      <a:r>
                        <a:rPr lang="uk-UA" sz="1800" u="sng" dirty="0">
                          <a:effectLst/>
                        </a:rPr>
                        <a:t>р</a:t>
                      </a:r>
                      <a:r>
                        <a:rPr lang="uk-UA" sz="1800" b="1" dirty="0"/>
                        <a:t>в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</a:rPr>
                        <a:t>'</a:t>
                      </a:r>
                      <a:r>
                        <a:rPr lang="uk-UA" sz="1800" b="1" dirty="0"/>
                        <a:t>я</a:t>
                      </a:r>
                      <a:r>
                        <a:rPr lang="uk-UA" sz="1800" dirty="0"/>
                        <a:t>к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Апостроф ставиться перед буквами я, ю, є, ї після твердих губних б, п, в, м, ф, що стоять після Р.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/>
                        <a:t>Верб'я, верф'ю, торф'яний, сурм'яний, арф'яр.</a:t>
                      </a:r>
                      <a:endParaRPr lang="ru-RU" sz="1800"/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823357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r>
                        <a:rPr lang="uk-UA" sz="1800"/>
                        <a:t>2.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68967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r>
                        <a:rPr lang="uk-UA" sz="1800" dirty="0"/>
                        <a:t>3.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 </a:t>
                      </a:r>
                    </a:p>
                  </a:txBody>
                  <a:tcPr marL="91437" marR="91437" marT="45719" marB="4571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61015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" y="832081"/>
            <a:ext cx="4354195" cy="5618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398" l="217" r="98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2" y="5624945"/>
            <a:ext cx="9184409" cy="138848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38600" y="240251"/>
            <a:ext cx="4482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Виконати аналіз помилок за зразком.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1. Для орфограм - таблиця.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5720" y="45441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rgbClr val="FFFF00"/>
                </a:solidFill>
                <a:latin typeface="Arial" panose="020B0604020202020204" pitchFamily="34" charset="0"/>
              </a:rPr>
              <a:t>2. Для пунктограм (розділових знаків) такий запис: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uk-UA" u="sng" dirty="0">
                <a:latin typeface="Arial" panose="020B0604020202020204" pitchFamily="34" charset="0"/>
              </a:rPr>
              <a:t>Поле</a:t>
            </a:r>
            <a:r>
              <a:rPr lang="uk-UA" altLang="uk-UA" b="1" u="sng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uk-UA" altLang="uk-UA" dirty="0">
                <a:latin typeface="Arial" panose="020B0604020202020204" pitchFamily="34" charset="0"/>
              </a:rPr>
              <a:t> </a:t>
            </a:r>
            <a:r>
              <a:rPr lang="uk-UA" altLang="uk-UA" u="sng" dirty="0">
                <a:latin typeface="Arial" panose="020B0604020202020204" pitchFamily="34" charset="0"/>
              </a:rPr>
              <a:t>ліс</a:t>
            </a:r>
            <a:r>
              <a:rPr lang="uk-UA" altLang="uk-UA" dirty="0">
                <a:latin typeface="Arial" panose="020B0604020202020204" pitchFamily="34" charset="0"/>
              </a:rPr>
              <a:t> і </a:t>
            </a:r>
            <a:r>
              <a:rPr lang="uk-UA" altLang="uk-UA" u="sng" dirty="0">
                <a:latin typeface="Arial" panose="020B0604020202020204" pitchFamily="34" charset="0"/>
              </a:rPr>
              <a:t>небо</a:t>
            </a:r>
            <a:r>
              <a:rPr lang="uk-UA" altLang="uk-UA" dirty="0">
                <a:latin typeface="Arial" panose="020B0604020202020204" pitchFamily="34" charset="0"/>
              </a:rPr>
              <a:t> посміхалися </a:t>
            </a:r>
            <a:r>
              <a:rPr lang="uk-UA" altLang="uk-UA" dirty="0" err="1">
                <a:latin typeface="Arial" panose="020B0604020202020204" pitchFamily="34" charset="0"/>
              </a:rPr>
              <a:t>подоржньому</a:t>
            </a:r>
            <a:r>
              <a:rPr lang="uk-UA" altLang="uk-UA" dirty="0">
                <a:latin typeface="Arial" panose="020B0604020202020204" pitchFamily="34" charset="0"/>
              </a:rPr>
              <a:t>. - Кома ставиться між однорідними членами речення (тут: підмети), які не пов'язані сполучником. Наприклад: Жовте, червоне, бурштинове листя опадало з дерев. </a:t>
            </a:r>
          </a:p>
        </p:txBody>
      </p:sp>
    </p:spTree>
    <p:extLst>
      <p:ext uri="{BB962C8B-B14F-4D97-AF65-F5344CB8AC3E}">
        <p14:creationId xmlns:p14="http://schemas.microsoft.com/office/powerpoint/2010/main" val="6950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3120CE"/>
                </a:solidFill>
              </a:rPr>
              <a:t>Дякую за урок! Ви – молодці!</a:t>
            </a:r>
            <a:endParaRPr lang="en-US" sz="3600" b="1" dirty="0">
              <a:solidFill>
                <a:srgbClr val="3120CE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72" y="1772590"/>
            <a:ext cx="4000889" cy="4000889"/>
          </a:xfrm>
        </p:spPr>
      </p:pic>
    </p:spTree>
    <p:extLst>
      <p:ext uri="{BB962C8B-B14F-4D97-AF65-F5344CB8AC3E}">
        <p14:creationId xmlns:p14="http://schemas.microsoft.com/office/powerpoint/2010/main" val="415623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63" y="521421"/>
            <a:ext cx="9720072" cy="10309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Повторення!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063" y="2137144"/>
            <a:ext cx="9720073" cy="25518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- Які розділові знаки ставимо в кінці речення?</a:t>
            </a:r>
          </a:p>
          <a:p>
            <a:r>
              <a:rPr lang="uk-UA" sz="2800" dirty="0" smtClean="0"/>
              <a:t>- Від чого це залежить?</a:t>
            </a:r>
          </a:p>
          <a:p>
            <a:r>
              <a:rPr lang="uk-UA" sz="2800" dirty="0" smtClean="0"/>
              <a:t>- Які розділові знаки ставимо в середині речення?</a:t>
            </a:r>
          </a:p>
          <a:p>
            <a:r>
              <a:rPr lang="uk-UA" sz="2800" dirty="0" smtClean="0"/>
              <a:t>- Якою має бути пауза при (, - :)?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98" y="4883403"/>
            <a:ext cx="2298702" cy="1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2595" y="5326603"/>
            <a:ext cx="6209415" cy="845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dirty="0" smtClean="0"/>
              <a:t>Навчальний диктант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2871" y="5497889"/>
            <a:ext cx="1216891" cy="5026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uk-UA" dirty="0"/>
              <a:t>6</a:t>
            </a:r>
            <a:r>
              <a:rPr lang="uk-UA" dirty="0" smtClean="0"/>
              <a:t> </a:t>
            </a:r>
            <a:r>
              <a:rPr lang="uk-UA" dirty="0" smtClean="0"/>
              <a:t>клас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07974"/>
            <a:ext cx="4851400" cy="40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35828" y="1193800"/>
            <a:ext cx="5592572" cy="4023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8016" lvl="1" indent="0" algn="just">
              <a:buNone/>
            </a:pPr>
            <a:r>
              <a:rPr lang="uk-UA" sz="2800" dirty="0" smtClean="0"/>
              <a:t>	</a:t>
            </a:r>
            <a:r>
              <a:rPr lang="uk-UA" sz="2800" b="1" dirty="0" smtClean="0">
                <a:solidFill>
                  <a:srgbClr val="C00000"/>
                </a:solidFill>
              </a:rPr>
              <a:t>Мета:</a:t>
            </a:r>
            <a:r>
              <a:rPr lang="uk-UA" sz="2800" dirty="0" smtClean="0"/>
              <a:t> перевірити  </a:t>
            </a:r>
            <a:r>
              <a:rPr lang="uk-UA" sz="2800" dirty="0"/>
              <a:t>рівень знань, умінь та навичок учнів із орфографії, вміння сприймати, розуміти самостійно прочитаний текст; розвивати логічне мислення, пам’ять, увагу; виховувати наполегливість у навчанні.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3" y="3205480"/>
            <a:ext cx="339407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86384"/>
            <a:ext cx="10621772" cy="1499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Інстуктаж </a:t>
            </a:r>
            <a:r>
              <a:rPr lang="ru-RU" sz="3200" b="1" dirty="0" err="1">
                <a:solidFill>
                  <a:srgbClr val="C00000"/>
                </a:solidFill>
              </a:rPr>
              <a:t>щодо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проведення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навчального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диктанту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21772" cy="4023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algn="just"/>
            <a:r>
              <a:rPr lang="ru-RU" sz="3200" dirty="0" smtClean="0"/>
              <a:t>1.</a:t>
            </a:r>
            <a:r>
              <a:rPr lang="ru-RU" sz="3200" dirty="0"/>
              <a:t>	Перше </a:t>
            </a:r>
            <a:r>
              <a:rPr lang="ru-RU" sz="3200" dirty="0" err="1"/>
              <a:t>читання</a:t>
            </a:r>
            <a:r>
              <a:rPr lang="ru-RU" sz="3200" dirty="0"/>
              <a:t> </a:t>
            </a:r>
            <a:r>
              <a:rPr lang="ru-RU" sz="3200" dirty="0" err="1" smtClean="0"/>
              <a:t>вчителем</a:t>
            </a:r>
            <a:r>
              <a:rPr lang="ru-RU" sz="3200" dirty="0" smtClean="0"/>
              <a:t> диктанту (</a:t>
            </a:r>
            <a:r>
              <a:rPr lang="ru-RU" sz="3200" dirty="0" err="1" smtClean="0"/>
              <a:t>аудіозапис</a:t>
            </a:r>
            <a:r>
              <a:rPr lang="ru-RU" sz="3200" dirty="0" smtClean="0"/>
              <a:t>) і </a:t>
            </a:r>
            <a:r>
              <a:rPr lang="ru-RU" sz="3200" dirty="0" err="1" smtClean="0"/>
              <a:t>сприймання</a:t>
            </a:r>
            <a:r>
              <a:rPr lang="ru-RU" sz="3200" dirty="0" smtClean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учнями</a:t>
            </a:r>
            <a:r>
              <a:rPr lang="ru-RU" sz="3200" dirty="0"/>
              <a:t>.</a:t>
            </a:r>
          </a:p>
          <a:p>
            <a:pPr algn="just"/>
            <a:r>
              <a:rPr lang="ru-RU" sz="3200" dirty="0" smtClean="0"/>
              <a:t>2.</a:t>
            </a:r>
            <a:r>
              <a:rPr lang="ru-RU" sz="3200" dirty="0"/>
              <a:t>	</a:t>
            </a:r>
            <a:r>
              <a:rPr lang="ru-RU" sz="3200" dirty="0" err="1"/>
              <a:t>Словникова</a:t>
            </a:r>
            <a:r>
              <a:rPr lang="ru-RU" sz="3200" dirty="0"/>
              <a:t> робота.</a:t>
            </a:r>
          </a:p>
          <a:p>
            <a:pPr algn="just"/>
            <a:r>
              <a:rPr lang="ru-RU" sz="3200" dirty="0" smtClean="0"/>
              <a:t>3.</a:t>
            </a:r>
            <a:r>
              <a:rPr lang="ru-RU" sz="3200" dirty="0"/>
              <a:t>	</a:t>
            </a:r>
            <a:r>
              <a:rPr lang="ru-RU" sz="3200" dirty="0" err="1"/>
              <a:t>Повторне</a:t>
            </a:r>
            <a:r>
              <a:rPr lang="ru-RU" sz="3200" dirty="0"/>
              <a:t> </a:t>
            </a:r>
            <a:r>
              <a:rPr lang="ru-RU" sz="3200" dirty="0" err="1"/>
              <a:t>читання</a:t>
            </a:r>
            <a:r>
              <a:rPr lang="ru-RU" sz="3200" dirty="0"/>
              <a:t> </a:t>
            </a:r>
            <a:r>
              <a:rPr lang="ru-RU" sz="3200" dirty="0" smtClean="0"/>
              <a:t>диктанту </a:t>
            </a:r>
            <a:r>
              <a:rPr lang="ru-RU" sz="3200" dirty="0" err="1" smtClean="0"/>
              <a:t>вчителем</a:t>
            </a:r>
            <a:r>
              <a:rPr lang="ru-RU" sz="3200" dirty="0" smtClean="0"/>
              <a:t> (</a:t>
            </a:r>
            <a:r>
              <a:rPr lang="ru-RU" sz="3200" dirty="0" err="1" smtClean="0"/>
              <a:t>аудіозапис</a:t>
            </a:r>
            <a:r>
              <a:rPr lang="ru-RU" sz="3200" dirty="0" smtClean="0"/>
              <a:t>), </a:t>
            </a:r>
            <a:r>
              <a:rPr lang="ru-RU" sz="3200" dirty="0" err="1"/>
              <a:t>запис</a:t>
            </a:r>
            <a:r>
              <a:rPr lang="ru-RU" sz="3200" dirty="0"/>
              <a:t> у </a:t>
            </a:r>
            <a:r>
              <a:rPr lang="ru-RU" sz="3200" dirty="0" err="1"/>
              <a:t>зошити</a:t>
            </a:r>
            <a:r>
              <a:rPr lang="ru-RU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786384"/>
            <a:ext cx="10858500" cy="1499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Інстуктаж </a:t>
            </a:r>
            <a:r>
              <a:rPr lang="ru-RU" sz="3200" b="1" dirty="0" err="1">
                <a:solidFill>
                  <a:srgbClr val="C00000"/>
                </a:solidFill>
              </a:rPr>
              <a:t>щодо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проведення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навчального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диктанту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2286000"/>
            <a:ext cx="10858500" cy="4023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algn="just"/>
            <a:r>
              <a:rPr lang="ru-RU" sz="3200" dirty="0" smtClean="0"/>
              <a:t>5. </a:t>
            </a:r>
            <a:r>
              <a:rPr lang="ru-RU" sz="3200" dirty="0" err="1"/>
              <a:t>Заключне</a:t>
            </a:r>
            <a:r>
              <a:rPr lang="ru-RU" sz="3200" dirty="0"/>
              <a:t> </a:t>
            </a:r>
            <a:r>
              <a:rPr lang="ru-RU" sz="3200" dirty="0" err="1"/>
              <a:t>читання</a:t>
            </a:r>
            <a:r>
              <a:rPr lang="ru-RU" sz="3200" dirty="0"/>
              <a:t> тексту </a:t>
            </a:r>
            <a:r>
              <a:rPr lang="ru-RU" sz="3200" dirty="0" err="1" smtClean="0"/>
              <a:t>вчителем</a:t>
            </a:r>
            <a:r>
              <a:rPr lang="ru-RU" sz="3200" dirty="0" smtClean="0"/>
              <a:t> (</a:t>
            </a:r>
            <a:r>
              <a:rPr lang="ru-RU" sz="3200" dirty="0" err="1" smtClean="0"/>
              <a:t>аудіозапис</a:t>
            </a:r>
            <a:r>
              <a:rPr lang="ru-RU" sz="3200" dirty="0" smtClean="0"/>
              <a:t>) і </a:t>
            </a:r>
            <a:r>
              <a:rPr lang="ru-RU" sz="3200" dirty="0" err="1"/>
              <a:t>самоперевірка</a:t>
            </a:r>
            <a:r>
              <a:rPr lang="ru-RU" sz="3200" dirty="0"/>
              <a:t> </a:t>
            </a:r>
            <a:r>
              <a:rPr lang="ru-RU" sz="3200" dirty="0" err="1"/>
              <a:t>написаного</a:t>
            </a:r>
            <a:r>
              <a:rPr lang="ru-RU" sz="3200" dirty="0"/>
              <a:t> </a:t>
            </a:r>
            <a:r>
              <a:rPr lang="ru-RU" sz="3200" dirty="0" err="1"/>
              <a:t>учнями</a:t>
            </a:r>
            <a:r>
              <a:rPr lang="ru-RU" sz="3200" dirty="0"/>
              <a:t>. </a:t>
            </a:r>
          </a:p>
          <a:p>
            <a:pPr algn="just"/>
            <a:r>
              <a:rPr lang="ru-RU" sz="3200" dirty="0"/>
              <a:t> </a:t>
            </a:r>
            <a:r>
              <a:rPr lang="ru-RU" sz="3200" dirty="0" smtClean="0"/>
              <a:t>6. </a:t>
            </a:r>
            <a:r>
              <a:rPr lang="ru-RU" sz="3200" dirty="0" err="1" smtClean="0"/>
              <a:t>Самостійний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аналіз</a:t>
            </a:r>
            <a:r>
              <a:rPr lang="ru-RU" sz="3200" dirty="0" smtClean="0"/>
              <a:t> </a:t>
            </a:r>
            <a:r>
              <a:rPr lang="ru-RU" sz="3200" dirty="0" err="1" smtClean="0"/>
              <a:t>помилок</a:t>
            </a:r>
            <a:r>
              <a:rPr lang="ru-RU" sz="3200" dirty="0" smtClean="0"/>
              <a:t>, </a:t>
            </a:r>
            <a:r>
              <a:rPr lang="ru-RU" sz="3200" dirty="0" err="1" smtClean="0"/>
              <a:t>допущених</a:t>
            </a:r>
            <a:r>
              <a:rPr lang="ru-RU" sz="3200" dirty="0" smtClean="0"/>
              <a:t> у </a:t>
            </a:r>
            <a:r>
              <a:rPr lang="ru-RU" sz="3200" dirty="0" err="1" smtClean="0"/>
              <a:t>диктанті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5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710" y="1737710"/>
            <a:ext cx="10300533" cy="3480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ЗАПИС У ЗОШИТИ</a:t>
            </a:r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3120CE"/>
                </a:solidFill>
              </a:rPr>
              <a:t>П’ятнадцяте вересня</a:t>
            </a:r>
            <a:endParaRPr lang="uk-UA" sz="4400" dirty="0" smtClean="0">
              <a:solidFill>
                <a:srgbClr val="3120CE"/>
              </a:solidFill>
            </a:endParaRPr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3120CE"/>
                </a:solidFill>
              </a:rPr>
              <a:t>Класна робота</a:t>
            </a:r>
          </a:p>
          <a:p>
            <a:pPr algn="ctr"/>
            <a:r>
              <a:rPr lang="uk-UA" sz="4400" dirty="0" smtClean="0">
                <a:solidFill>
                  <a:srgbClr val="3120CE"/>
                </a:solidFill>
              </a:rPr>
              <a:t>Навчальний диктант</a:t>
            </a:r>
            <a:endParaRPr lang="en-US" sz="4400" dirty="0">
              <a:solidFill>
                <a:srgbClr val="3120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88" y="120571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Прслухай</a:t>
            </a:r>
            <a:r>
              <a:rPr lang="uk-UA" dirty="0" smtClean="0"/>
              <a:t> </a:t>
            </a:r>
            <a:r>
              <a:rPr lang="uk-UA" dirty="0" err="1" smtClean="0"/>
              <a:t>аудіозапис</a:t>
            </a:r>
            <a:r>
              <a:rPr lang="uk-UA" dirty="0" smtClean="0"/>
              <a:t> тексту диктанту.</a:t>
            </a:r>
            <a:br>
              <a:rPr lang="uk-UA" dirty="0" smtClean="0"/>
            </a:br>
            <a:r>
              <a:rPr lang="uk-UA" dirty="0" err="1" smtClean="0"/>
              <a:t>Запиши</a:t>
            </a:r>
            <a:r>
              <a:rPr lang="uk-UA" dirty="0" smtClean="0"/>
              <a:t> диктант, ставлячи на паузу </a:t>
            </a:r>
            <a:r>
              <a:rPr lang="uk-UA" dirty="0" err="1" smtClean="0"/>
              <a:t>аудіозапис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Диктант.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1493" y="3010474"/>
            <a:ext cx="2340990" cy="23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Перевір</a:t>
            </a:r>
            <a:r>
              <a:rPr lang="uk-UA" dirty="0" smtClean="0"/>
              <a:t> написаний тобою диктант, виправ помилки.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Текст для самоперевірки диктанту на наступному слайді.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4398" l="217" r="98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6" y="3942261"/>
            <a:ext cx="9184409" cy="1388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53" y="-131917"/>
            <a:ext cx="4354195" cy="56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475</Words>
  <Application>Microsoft Office PowerPoint</Application>
  <PresentationFormat>Широкоэкранный</PresentationFormat>
  <Paragraphs>51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Ретро</vt:lpstr>
      <vt:lpstr>Добрий день, малечо щира,  Хай живеться вам у мирі.  Хай луна дитячий сміх!  Почнемо урок для всіх!  </vt:lpstr>
      <vt:lpstr>Повторення!</vt:lpstr>
      <vt:lpstr>Навчальний диктант</vt:lpstr>
      <vt:lpstr>Презентация PowerPoint</vt:lpstr>
      <vt:lpstr>Інстуктаж щодо проведення навчального диктанту</vt:lpstr>
      <vt:lpstr>Інстуктаж щодо проведення навчального диктанту</vt:lpstr>
      <vt:lpstr>Презентация PowerPoint</vt:lpstr>
      <vt:lpstr>Прслухай аудіозапис тексту диктанту. Запиши диктант, ставлячи на паузу аудіозапис.</vt:lpstr>
      <vt:lpstr>Перевір написаний тобою диктант, виправ помилки.</vt:lpstr>
      <vt:lpstr>диктант</vt:lpstr>
      <vt:lpstr>Домашнє завдання</vt:lpstr>
      <vt:lpstr>Дякую за урок! Ви – молодці!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Добрий день, малече щира,  Хай живеться вам у мирі.  Хай луна дитячий сміх!  Почнемо урок для всіх!</dc:title>
  <dc:creator>Карпатська Джерельна</dc:creator>
  <cp:lastModifiedBy>Карпатська Джерельна</cp:lastModifiedBy>
  <cp:revision>20</cp:revision>
  <dcterms:created xsi:type="dcterms:W3CDTF">2022-07-15T14:30:52Z</dcterms:created>
  <dcterms:modified xsi:type="dcterms:W3CDTF">2023-09-11T17:03:53Z</dcterms:modified>
</cp:coreProperties>
</file>