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76" r:id="rId5"/>
    <p:sldId id="258" r:id="rId6"/>
    <p:sldId id="277" r:id="rId7"/>
    <p:sldId id="279" r:id="rId8"/>
    <p:sldId id="278" r:id="rId9"/>
    <p:sldId id="260" r:id="rId10"/>
    <p:sldId id="261" r:id="rId11"/>
    <p:sldId id="263" r:id="rId12"/>
    <p:sldId id="264" r:id="rId13"/>
    <p:sldId id="265" r:id="rId14"/>
    <p:sldId id="266" r:id="rId15"/>
    <p:sldId id="272" r:id="rId16"/>
    <p:sldId id="274" r:id="rId17"/>
    <p:sldId id="268" r:id="rId18"/>
    <p:sldId id="275" r:id="rId19"/>
    <p:sldId id="269" r:id="rId20"/>
    <p:sldId id="281" r:id="rId21"/>
    <p:sldId id="267" r:id="rId22"/>
    <p:sldId id="271" r:id="rId23"/>
    <p:sldId id="270" r:id="rId24"/>
    <p:sldId id="28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>
      <p:cViewPr varScale="1">
        <p:scale>
          <a:sx n="81" d="100"/>
          <a:sy n="81" d="100"/>
        </p:scale>
        <p:origin x="67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790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7174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958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3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484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953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11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739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400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9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130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D08DF-F6B0-4BE0-A969-4DE230C52D06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7CDAB-00E9-45EF-B439-1FE5557B24D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287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D%D1%82%D0%BE%D0%BD%D1%96%D0%BE_%D0%9A%D0%B0%D0%BD%D0%BE%D0%B2%D0%B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k.wikipedia.org/wiki/%D0%90%D0%BC%D1%83%D1%80_%D1%96_%D0%9F%D1%81%D0%B8%D1%85%D0%B5%D1%8F_(%D0%9A%D0%B0%D0%BD%D0%BE%D0%B2%D0%B0)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Київські</a:t>
            </a:r>
            <a:r>
              <a:rPr lang="ru-RU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неокласики</a:t>
            </a:r>
            <a:endParaRPr lang="uk-UA" sz="5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8464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153" y="2996731"/>
            <a:ext cx="7091989" cy="1008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1924 року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надруковано</a:t>
            </a:r>
            <a:r>
              <a:rPr lang="ru-RU" dirty="0"/>
              <a:t> «</a:t>
            </a:r>
            <a:r>
              <a:rPr lang="ru-RU" b="1" dirty="0"/>
              <a:t>Камену</a:t>
            </a:r>
            <a:r>
              <a:rPr lang="ru-RU" dirty="0"/>
              <a:t>» — першу </a:t>
            </a:r>
            <a:r>
              <a:rPr lang="ru-RU" dirty="0" err="1"/>
              <a:t>збірку</a:t>
            </a:r>
            <a:r>
              <a:rPr lang="ru-RU" dirty="0"/>
              <a:t> </a:t>
            </a:r>
            <a:r>
              <a:rPr lang="ru-RU" dirty="0" err="1"/>
              <a:t>віршів</a:t>
            </a:r>
            <a:r>
              <a:rPr lang="ru-RU" dirty="0"/>
              <a:t> </a:t>
            </a:r>
            <a:r>
              <a:rPr lang="ru-RU" dirty="0" err="1"/>
              <a:t>М.Зерова</a:t>
            </a:r>
            <a:r>
              <a:rPr lang="ru-RU" dirty="0"/>
              <a:t>.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65" y="3155489"/>
            <a:ext cx="2238059" cy="31683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68153" y="418318"/>
            <a:ext cx="54726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	У 1912 </a:t>
            </a:r>
            <a:r>
              <a:rPr lang="ru-RU" sz="3200" dirty="0" err="1"/>
              <a:t>році</a:t>
            </a:r>
            <a:r>
              <a:rPr lang="ru-RU" sz="3200" dirty="0"/>
              <a:t> </a:t>
            </a:r>
            <a:r>
              <a:rPr lang="ru-RU" sz="3200" dirty="0" err="1"/>
              <a:t>з'явилися</a:t>
            </a:r>
            <a:r>
              <a:rPr lang="ru-RU" sz="3200" dirty="0"/>
              <a:t> </a:t>
            </a:r>
            <a:r>
              <a:rPr lang="ru-RU" sz="3200" dirty="0" err="1"/>
              <a:t>друком</a:t>
            </a:r>
            <a:r>
              <a:rPr lang="ru-RU" sz="3200" dirty="0"/>
              <a:t> </a:t>
            </a:r>
            <a:r>
              <a:rPr lang="ru-RU" sz="3200" dirty="0" err="1"/>
              <a:t>перші</a:t>
            </a:r>
            <a:r>
              <a:rPr lang="ru-RU" sz="3200" dirty="0"/>
              <a:t> </a:t>
            </a:r>
            <a:r>
              <a:rPr lang="ru-RU" sz="3200" dirty="0" err="1"/>
              <a:t>статті</a:t>
            </a:r>
            <a:r>
              <a:rPr lang="ru-RU" sz="3200" dirty="0"/>
              <a:t> та </a:t>
            </a:r>
            <a:r>
              <a:rPr lang="ru-RU" sz="3200" dirty="0" err="1"/>
              <a:t>рецензії</a:t>
            </a:r>
            <a:r>
              <a:rPr lang="ru-RU" sz="3200" dirty="0"/>
              <a:t> </a:t>
            </a:r>
            <a:r>
              <a:rPr lang="ru-RU" sz="3200" dirty="0" err="1"/>
              <a:t>М.Зерова</a:t>
            </a:r>
            <a:r>
              <a:rPr lang="ru-RU" sz="3200" dirty="0"/>
              <a:t> в </a:t>
            </a:r>
            <a:r>
              <a:rPr lang="ru-RU" sz="3200" dirty="0" err="1"/>
              <a:t>журналі</a:t>
            </a:r>
            <a:r>
              <a:rPr lang="ru-RU" sz="3200" dirty="0"/>
              <a:t> «</a:t>
            </a:r>
            <a:r>
              <a:rPr lang="ru-RU" sz="3200" b="1" dirty="0" err="1"/>
              <a:t>Світло</a:t>
            </a:r>
            <a:r>
              <a:rPr lang="ru-RU" sz="3200" dirty="0"/>
              <a:t>», </a:t>
            </a:r>
            <a:r>
              <a:rPr lang="ru-RU" sz="3200" dirty="0" err="1"/>
              <a:t>газеті</a:t>
            </a:r>
            <a:r>
              <a:rPr lang="ru-RU" sz="3200" dirty="0"/>
              <a:t> «Рада».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5" y="134989"/>
            <a:ext cx="1817115" cy="27497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5" y="121870"/>
            <a:ext cx="2016224" cy="28026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16694" y="4079344"/>
            <a:ext cx="820174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/>
              <a:t>Камена</a:t>
            </a:r>
            <a:r>
              <a:rPr lang="ru-RU" sz="3200" i="1" dirty="0"/>
              <a:t> – у </a:t>
            </a:r>
            <a:r>
              <a:rPr lang="ru-RU" sz="3200" i="1" dirty="0" err="1"/>
              <a:t>давньоримській</a:t>
            </a:r>
            <a:r>
              <a:rPr lang="ru-RU" sz="3200" i="1" dirty="0"/>
              <a:t> </a:t>
            </a:r>
            <a:r>
              <a:rPr lang="ru-RU" sz="3200" i="1" dirty="0" err="1"/>
              <a:t>міфології</a:t>
            </a:r>
            <a:r>
              <a:rPr lang="ru-RU" sz="3200" i="1" dirty="0"/>
              <a:t>  муза, яка кликала </a:t>
            </a:r>
            <a:r>
              <a:rPr lang="ru-RU" sz="3200" i="1" dirty="0" err="1"/>
              <a:t>поета</a:t>
            </a:r>
            <a:r>
              <a:rPr lang="ru-RU" sz="3200" i="1" dirty="0"/>
              <a:t> у </a:t>
            </a:r>
            <a:r>
              <a:rPr lang="ru-RU" sz="3200" i="1" dirty="0" err="1"/>
              <a:t>високості</a:t>
            </a:r>
            <a:r>
              <a:rPr lang="ru-RU" sz="3200" i="1" dirty="0"/>
              <a:t> </a:t>
            </a:r>
            <a:r>
              <a:rPr lang="ru-RU" sz="3200" i="1" dirty="0" err="1"/>
              <a:t>поезії</a:t>
            </a:r>
            <a:r>
              <a:rPr lang="ru-RU" sz="3200" i="1" dirty="0"/>
              <a:t>. </a:t>
            </a:r>
            <a:r>
              <a:rPr lang="ru-RU" sz="3200" i="1" dirty="0" err="1"/>
              <a:t>Збірка</a:t>
            </a:r>
            <a:r>
              <a:rPr lang="ru-RU" sz="3200" i="1" dirty="0"/>
              <a:t> </a:t>
            </a:r>
            <a:r>
              <a:rPr lang="ru-RU" sz="3200" i="1" dirty="0" err="1"/>
              <a:t>М.Зерова</a:t>
            </a:r>
            <a:r>
              <a:rPr lang="ru-RU" sz="3200" i="1" dirty="0"/>
              <a:t> «Камена» </a:t>
            </a:r>
            <a:r>
              <a:rPr lang="ru-RU" sz="3200" i="1" dirty="0" err="1"/>
              <a:t>містила</a:t>
            </a:r>
            <a:r>
              <a:rPr lang="ru-RU" sz="3200" i="1" dirty="0"/>
              <a:t> 19 </a:t>
            </a:r>
            <a:r>
              <a:rPr lang="ru-RU" sz="3200" i="1" dirty="0" err="1"/>
              <a:t>оригінальних</a:t>
            </a:r>
            <a:r>
              <a:rPr lang="ru-RU" sz="3200" i="1" dirty="0"/>
              <a:t> </a:t>
            </a:r>
            <a:r>
              <a:rPr lang="ru-RU" sz="3200" i="1" dirty="0" err="1"/>
              <a:t>віршів</a:t>
            </a:r>
            <a:r>
              <a:rPr lang="ru-RU" sz="3200" i="1" dirty="0"/>
              <a:t> та </a:t>
            </a:r>
            <a:r>
              <a:rPr lang="ru-RU" sz="3200" i="1" dirty="0" err="1"/>
              <a:t>численні</a:t>
            </a:r>
            <a:r>
              <a:rPr lang="ru-RU" sz="3200" i="1" dirty="0"/>
              <a:t> </a:t>
            </a:r>
            <a:r>
              <a:rPr lang="ru-RU" sz="3200" i="1" dirty="0" err="1"/>
              <a:t>переклади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342072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3832" y="764704"/>
            <a:ext cx="6768752" cy="40371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>
                <a:effectLst/>
              </a:rPr>
              <a:t>	</a:t>
            </a:r>
            <a:r>
              <a:rPr lang="ru-RU" i="1" dirty="0" err="1">
                <a:effectLst/>
              </a:rPr>
              <a:t>Від</a:t>
            </a:r>
            <a:r>
              <a:rPr lang="ru-RU" i="1" dirty="0">
                <a:effectLst/>
              </a:rPr>
              <a:t> 1926 року </a:t>
            </a:r>
            <a:r>
              <a:rPr lang="ru-RU" i="1" dirty="0" err="1">
                <a:effectLst/>
              </a:rPr>
              <a:t>М.Зеров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виступав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лише</a:t>
            </a:r>
            <a:r>
              <a:rPr lang="ru-RU" i="1" dirty="0">
                <a:effectLst/>
              </a:rPr>
              <a:t> як </a:t>
            </a:r>
            <a:r>
              <a:rPr lang="ru-RU" i="1" dirty="0" err="1">
                <a:effectLst/>
              </a:rPr>
              <a:t>літературний</a:t>
            </a:r>
            <a:r>
              <a:rPr lang="ru-RU" i="1" dirty="0">
                <a:effectLst/>
              </a:rPr>
              <a:t> критик, </a:t>
            </a:r>
            <a:r>
              <a:rPr lang="ru-RU" i="1" dirty="0" err="1">
                <a:effectLst/>
              </a:rPr>
              <a:t>зосередивши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основні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зусилля</a:t>
            </a:r>
            <a:r>
              <a:rPr lang="ru-RU" i="1" dirty="0">
                <a:effectLst/>
              </a:rPr>
              <a:t> на перекладах та </a:t>
            </a:r>
            <a:r>
              <a:rPr lang="ru-RU" i="1" dirty="0" err="1">
                <a:effectLst/>
              </a:rPr>
              <a:t>історико-літературних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студіях</a:t>
            </a:r>
            <a:r>
              <a:rPr lang="ru-RU" i="1" dirty="0">
                <a:effectLst/>
              </a:rPr>
              <a:t>. Того ж року </a:t>
            </a:r>
            <a:r>
              <a:rPr lang="ru-RU" i="1" dirty="0" err="1">
                <a:effectLst/>
              </a:rPr>
              <a:t>офіційна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влада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звинуватила</a:t>
            </a:r>
            <a:r>
              <a:rPr lang="ru-RU" i="1" dirty="0">
                <a:effectLst/>
              </a:rPr>
              <a:t> «</a:t>
            </a:r>
            <a:r>
              <a:rPr lang="ru-RU" i="1" dirty="0" err="1">
                <a:effectLst/>
              </a:rPr>
              <a:t>неокласиків</a:t>
            </a:r>
            <a:r>
              <a:rPr lang="ru-RU" i="1" dirty="0">
                <a:effectLst/>
              </a:rPr>
              <a:t>» в </a:t>
            </a:r>
            <a:r>
              <a:rPr lang="ru-RU" i="1" dirty="0" err="1">
                <a:effectLst/>
              </a:rPr>
              <a:t>антипролетарських</a:t>
            </a:r>
            <a:r>
              <a:rPr lang="ru-RU" i="1" dirty="0">
                <a:effectLst/>
              </a:rPr>
              <a:t> настроях.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908720"/>
            <a:ext cx="4179088" cy="396133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5360" y="5554687"/>
            <a:ext cx="11521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У 1936 р. </a:t>
            </a:r>
            <a:r>
              <a:rPr lang="ru-RU" sz="3200" i="1" dirty="0" err="1"/>
              <a:t>М.Зерова</a:t>
            </a:r>
            <a:r>
              <a:rPr lang="ru-RU" sz="3200" i="1" dirty="0"/>
              <a:t> </a:t>
            </a:r>
            <a:r>
              <a:rPr lang="ru-RU" sz="3200" i="1" dirty="0" err="1"/>
              <a:t>було</a:t>
            </a:r>
            <a:r>
              <a:rPr lang="ru-RU" sz="3200" i="1" dirty="0"/>
              <a:t> </a:t>
            </a:r>
            <a:r>
              <a:rPr lang="ru-RU" sz="3200" i="1" dirty="0" err="1"/>
              <a:t>заарештовано</a:t>
            </a:r>
            <a:r>
              <a:rPr lang="ru-RU" sz="3200" i="1" dirty="0"/>
              <a:t>, а 3 листопада 1937 Зерову, </a:t>
            </a:r>
            <a:r>
              <a:rPr lang="ru-RU" sz="3200" i="1" dirty="0" err="1"/>
              <a:t>Филиповичу</a:t>
            </a:r>
            <a:r>
              <a:rPr lang="ru-RU" sz="3200" i="1" dirty="0"/>
              <a:t>, Вороному і </a:t>
            </a:r>
            <a:r>
              <a:rPr lang="ru-RU" sz="3200" i="1" dirty="0" err="1"/>
              <a:t>Пилипенку</a:t>
            </a:r>
            <a:r>
              <a:rPr lang="ru-RU" sz="3200" i="1" dirty="0"/>
              <a:t> </a:t>
            </a:r>
            <a:r>
              <a:rPr lang="ru-RU" sz="3200" i="1" dirty="0" err="1"/>
              <a:t>було</a:t>
            </a:r>
            <a:r>
              <a:rPr lang="ru-RU" sz="3200" i="1" dirty="0"/>
              <a:t> </a:t>
            </a:r>
            <a:r>
              <a:rPr lang="ru-RU" sz="3200" i="1" dirty="0" err="1"/>
              <a:t>розстріляно</a:t>
            </a:r>
            <a:r>
              <a:rPr lang="ru-RU" sz="3200" i="1" dirty="0"/>
              <a:t>.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33591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448" y="71020"/>
            <a:ext cx="10972800" cy="1143000"/>
          </a:xfrm>
        </p:spPr>
        <p:txBody>
          <a:bodyPr>
            <a:normAutofit/>
          </a:bodyPr>
          <a:lstStyle/>
          <a:p>
            <a:r>
              <a:rPr lang="ru-RU" b="1" dirty="0"/>
              <a:t>Михайло </a:t>
            </a:r>
            <a:r>
              <a:rPr lang="ru-RU" b="1" dirty="0" err="1"/>
              <a:t>Опанасович</a:t>
            </a:r>
            <a:r>
              <a:rPr lang="ru-RU" b="1" dirty="0"/>
              <a:t> Драй-</a:t>
            </a:r>
            <a:r>
              <a:rPr lang="ru-RU" b="1" dirty="0" err="1"/>
              <a:t>Хмара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9856" y="1457400"/>
            <a:ext cx="6984776" cy="4347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>
                <a:latin typeface="Calibri" pitchFamily="34" charset="0"/>
              </a:rPr>
              <a:t>	</a:t>
            </a:r>
            <a:r>
              <a:rPr lang="ru-RU" i="1" dirty="0" err="1">
                <a:latin typeface="Calibri" pitchFamily="34" charset="0"/>
              </a:rPr>
              <a:t>Народився</a:t>
            </a:r>
            <a:r>
              <a:rPr lang="ru-RU" i="1" dirty="0">
                <a:latin typeface="Calibri" pitchFamily="34" charset="0"/>
              </a:rPr>
              <a:t> Михайло Драй-Хмара 10 </a:t>
            </a:r>
            <a:r>
              <a:rPr lang="ru-RU" i="1" dirty="0" err="1">
                <a:latin typeface="Calibri" pitchFamily="34" charset="0"/>
              </a:rPr>
              <a:t>жовтня</a:t>
            </a:r>
            <a:r>
              <a:rPr lang="ru-RU" i="1" dirty="0">
                <a:latin typeface="Calibri" pitchFamily="34" charset="0"/>
              </a:rPr>
              <a:t> 1889 р. в с. </a:t>
            </a:r>
            <a:r>
              <a:rPr lang="ru-RU" i="1" dirty="0" err="1">
                <a:latin typeface="Calibri" pitchFamily="34" charset="0"/>
              </a:rPr>
              <a:t>Малі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Канівці</a:t>
            </a:r>
            <a:r>
              <a:rPr lang="ru-RU" i="1" dirty="0">
                <a:latin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n-US" i="1" dirty="0">
                <a:latin typeface="Calibri" pitchFamily="34" charset="0"/>
              </a:rPr>
              <a:t> </a:t>
            </a:r>
            <a:r>
              <a:rPr lang="ru-RU" i="1" dirty="0">
                <a:latin typeface="Calibri" pitchFamily="34" charset="0"/>
              </a:rPr>
              <a:t>	</a:t>
            </a:r>
            <a:r>
              <a:rPr lang="ru-RU" i="1" dirty="0" err="1">
                <a:latin typeface="Calibri" pitchFamily="34" charset="0"/>
              </a:rPr>
              <a:t>Власні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вірші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українською</a:t>
            </a:r>
            <a:r>
              <a:rPr lang="ru-RU" i="1" dirty="0">
                <a:latin typeface="Calibri" pitchFamily="34" charset="0"/>
              </a:rPr>
              <a:t> мовою </a:t>
            </a:r>
          </a:p>
          <a:p>
            <a:pPr marL="0" indent="0">
              <a:buNone/>
            </a:pPr>
            <a:r>
              <a:rPr lang="ru-RU" i="1" dirty="0">
                <a:latin typeface="Calibri" pitchFamily="34" charset="0"/>
              </a:rPr>
              <a:t>М. Драй-</a:t>
            </a:r>
            <a:r>
              <a:rPr lang="ru-RU" i="1" dirty="0" err="1">
                <a:latin typeface="Calibri" pitchFamily="34" charset="0"/>
              </a:rPr>
              <a:t>Хмара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починає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друкувати</a:t>
            </a:r>
            <a:r>
              <a:rPr lang="ru-RU" i="1" dirty="0">
                <a:latin typeface="Calibri" pitchFamily="34" charset="0"/>
              </a:rPr>
              <a:t> з 1919 р. </a:t>
            </a:r>
            <a:r>
              <a:rPr lang="ru-RU" i="1" dirty="0" err="1">
                <a:latin typeface="Calibri" pitchFamily="34" charset="0"/>
              </a:rPr>
              <a:t>Більшість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із</a:t>
            </a:r>
            <a:r>
              <a:rPr lang="ru-RU" i="1" dirty="0">
                <a:latin typeface="Calibri" pitchFamily="34" charset="0"/>
              </a:rPr>
              <a:t> них поет включить до </a:t>
            </a:r>
            <a:r>
              <a:rPr lang="ru-RU" i="1" dirty="0" err="1">
                <a:latin typeface="Calibri" pitchFamily="34" charset="0"/>
              </a:rPr>
              <a:t>єдиної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прижиттєвої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збірки</a:t>
            </a:r>
            <a:r>
              <a:rPr lang="ru-RU" i="1" dirty="0">
                <a:latin typeface="Calibri" pitchFamily="34" charset="0"/>
              </a:rPr>
              <a:t> з </a:t>
            </a:r>
            <a:r>
              <a:rPr lang="ru-RU" i="1" dirty="0" err="1">
                <a:latin typeface="Calibri" pitchFamily="34" charset="0"/>
              </a:rPr>
              <a:t>назвою</a:t>
            </a:r>
            <a:r>
              <a:rPr lang="ru-RU" i="1" dirty="0">
                <a:latin typeface="Calibri" pitchFamily="34" charset="0"/>
              </a:rPr>
              <a:t> - «</a:t>
            </a:r>
            <a:r>
              <a:rPr lang="ru-RU" i="1" dirty="0" err="1">
                <a:latin typeface="Calibri" pitchFamily="34" charset="0"/>
              </a:rPr>
              <a:t>Проростень</a:t>
            </a:r>
            <a:r>
              <a:rPr lang="ru-RU" i="1" dirty="0">
                <a:latin typeface="Calibri" pitchFamily="34" charset="0"/>
              </a:rPr>
              <a:t>» (1926).</a:t>
            </a:r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214020"/>
            <a:ext cx="4104456" cy="5167308"/>
          </a:xfrm>
          <a:prstGeom prst="rect">
            <a:avLst/>
          </a:prstGeom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1622865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4797152"/>
            <a:ext cx="11521280" cy="2736304"/>
          </a:xfrm>
        </p:spPr>
        <p:txBody>
          <a:bodyPr/>
          <a:lstStyle/>
          <a:p>
            <a:pPr marL="0" indent="0">
              <a:buNone/>
            </a:pPr>
            <a:r>
              <a:rPr lang="uk-UA" i="1" dirty="0"/>
              <a:t>У березні 1933 р. його заарештовують, але невдовзі випускають лишаючи усіх посад. У вересні 1935 року його знову арештують і відсилають у табір, де він і помирає.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60" y="107754"/>
            <a:ext cx="3375202" cy="45464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78460"/>
            <a:ext cx="3375202" cy="43309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376" y="142963"/>
            <a:ext cx="3195776" cy="447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5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Павло</a:t>
            </a:r>
            <a:r>
              <a:rPr lang="ru-RU" b="1" dirty="0"/>
              <a:t> Петрович </a:t>
            </a:r>
            <a:r>
              <a:rPr lang="ru-RU" b="1" dirty="0" err="1"/>
              <a:t>Филипович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3872" y="1340769"/>
            <a:ext cx="6768752" cy="5361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Народився</a:t>
            </a:r>
            <a:r>
              <a:rPr lang="ru-RU" i="1" dirty="0"/>
              <a:t> 2 вересня (20 </a:t>
            </a:r>
            <a:r>
              <a:rPr lang="ru-RU" i="1" dirty="0" err="1"/>
              <a:t>серпня</a:t>
            </a:r>
            <a:r>
              <a:rPr lang="ru-RU" i="1" dirty="0"/>
              <a:t> за ст. ст.) 1891 року в с. </a:t>
            </a:r>
            <a:r>
              <a:rPr lang="ru-RU" i="1" dirty="0" err="1"/>
              <a:t>Кайтанівці</a:t>
            </a:r>
            <a:r>
              <a:rPr lang="ru-RU" i="1" dirty="0"/>
              <a:t> на </a:t>
            </a:r>
            <a:r>
              <a:rPr lang="ru-RU" i="1" dirty="0" err="1"/>
              <a:t>Київщині</a:t>
            </a:r>
            <a:r>
              <a:rPr lang="ru-RU" i="1" dirty="0"/>
              <a:t>.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Завершує</a:t>
            </a:r>
            <a:r>
              <a:rPr lang="ru-RU" i="1" dirty="0"/>
              <a:t> </a:t>
            </a:r>
            <a:r>
              <a:rPr lang="ru-RU" i="1" dirty="0" err="1"/>
              <a:t>навчання</a:t>
            </a:r>
            <a:r>
              <a:rPr lang="ru-RU" i="1" dirty="0"/>
              <a:t> на </a:t>
            </a:r>
            <a:r>
              <a:rPr lang="ru-RU" i="1" dirty="0" err="1"/>
              <a:t>історико-філологічному</a:t>
            </a:r>
            <a:r>
              <a:rPr lang="ru-RU" i="1" dirty="0"/>
              <a:t> </a:t>
            </a:r>
            <a:r>
              <a:rPr lang="ru-RU" i="1" dirty="0" err="1"/>
              <a:t>факультеті</a:t>
            </a:r>
            <a:r>
              <a:rPr lang="ru-RU" i="1" dirty="0"/>
              <a:t> </a:t>
            </a:r>
            <a:r>
              <a:rPr lang="ru-RU" i="1" dirty="0" err="1"/>
              <a:t>Київського</a:t>
            </a:r>
            <a:r>
              <a:rPr lang="ru-RU" i="1" dirty="0"/>
              <a:t> </a:t>
            </a:r>
            <a:r>
              <a:rPr lang="ru-RU" i="1" dirty="0" err="1"/>
              <a:t>університету</a:t>
            </a:r>
            <a:r>
              <a:rPr lang="ru-RU" i="1" dirty="0"/>
              <a:t>. </a:t>
            </a:r>
            <a:r>
              <a:rPr lang="ru-RU" i="1" dirty="0" err="1"/>
              <a:t>Спершу</a:t>
            </a:r>
            <a:r>
              <a:rPr lang="ru-RU" i="1" dirty="0"/>
              <a:t> </a:t>
            </a:r>
            <a:r>
              <a:rPr lang="ru-RU" i="1" dirty="0" err="1"/>
              <a:t>пише</a:t>
            </a:r>
            <a:r>
              <a:rPr lang="ru-RU" i="1" dirty="0"/>
              <a:t> </a:t>
            </a:r>
            <a:r>
              <a:rPr lang="ru-RU" i="1" dirty="0" err="1"/>
              <a:t>вірші</a:t>
            </a:r>
            <a:r>
              <a:rPr lang="ru-RU" i="1" dirty="0"/>
              <a:t> </a:t>
            </a:r>
            <a:r>
              <a:rPr lang="ru-RU" i="1" dirty="0" err="1"/>
              <a:t>російською</a:t>
            </a:r>
            <a:r>
              <a:rPr lang="ru-RU" i="1" dirty="0"/>
              <a:t> </a:t>
            </a:r>
            <a:r>
              <a:rPr lang="ru-RU" i="1" dirty="0" err="1"/>
              <a:t>мовою</a:t>
            </a:r>
            <a:r>
              <a:rPr lang="ru-RU" i="1" dirty="0"/>
              <a:t>, </a:t>
            </a:r>
            <a:r>
              <a:rPr lang="ru-RU" i="1" dirty="0" err="1"/>
              <a:t>підписуючи</a:t>
            </a:r>
            <a:r>
              <a:rPr lang="ru-RU" i="1" dirty="0"/>
              <a:t> </a:t>
            </a:r>
            <a:r>
              <a:rPr lang="ru-RU" i="1" dirty="0" err="1"/>
              <a:t>їх</a:t>
            </a:r>
            <a:r>
              <a:rPr lang="ru-RU" i="1" dirty="0"/>
              <a:t> </a:t>
            </a:r>
            <a:r>
              <a:rPr lang="ru-RU" i="1" dirty="0" err="1"/>
              <a:t>псевдонімом</a:t>
            </a:r>
            <a:r>
              <a:rPr lang="ru-RU" i="1" dirty="0"/>
              <a:t> </a:t>
            </a:r>
            <a:r>
              <a:rPr lang="ru-RU" i="1" dirty="0" err="1"/>
              <a:t>Павло</a:t>
            </a:r>
            <a:r>
              <a:rPr lang="ru-RU" i="1" dirty="0"/>
              <a:t> </a:t>
            </a:r>
            <a:r>
              <a:rPr lang="ru-RU" i="1" dirty="0" err="1"/>
              <a:t>Зорєв</a:t>
            </a:r>
            <a:r>
              <a:rPr lang="ru-RU" i="1" dirty="0"/>
              <a:t>, але </a:t>
            </a:r>
            <a:r>
              <a:rPr lang="ru-RU" i="1" dirty="0" err="1"/>
              <a:t>після</a:t>
            </a:r>
            <a:r>
              <a:rPr lang="ru-RU" i="1" dirty="0"/>
              <a:t> 1917 р </a:t>
            </a:r>
            <a:r>
              <a:rPr lang="ru-RU" i="1" dirty="0" err="1"/>
              <a:t>перейшов</a:t>
            </a:r>
            <a:r>
              <a:rPr lang="ru-RU" i="1" dirty="0"/>
              <a:t> </a:t>
            </a:r>
            <a:r>
              <a:rPr lang="ru-RU" i="1" dirty="0" err="1"/>
              <a:t>виключно</a:t>
            </a:r>
            <a:r>
              <a:rPr lang="ru-RU" i="1" dirty="0"/>
              <a:t> на </a:t>
            </a:r>
            <a:r>
              <a:rPr lang="ru-RU" i="1" dirty="0" err="1"/>
              <a:t>українську</a:t>
            </a:r>
            <a:r>
              <a:rPr lang="ru-RU" i="1" dirty="0"/>
              <a:t> </a:t>
            </a:r>
            <a:r>
              <a:rPr lang="ru-RU" i="1" dirty="0" err="1"/>
              <a:t>мову</a:t>
            </a:r>
            <a:r>
              <a:rPr lang="ru-RU" i="1" dirty="0"/>
              <a:t>. </a:t>
            </a:r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417638"/>
            <a:ext cx="4104456" cy="5083175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9114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6704" y="931855"/>
            <a:ext cx="6048672" cy="44115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/>
              <a:t>	На початку 1920-х Филипович активно </a:t>
            </a:r>
            <a:r>
              <a:rPr lang="ru-RU" i="1" dirty="0" err="1"/>
              <a:t>виступає</a:t>
            </a:r>
            <a:r>
              <a:rPr lang="ru-RU" i="1" dirty="0"/>
              <a:t> з </a:t>
            </a:r>
            <a:r>
              <a:rPr lang="ru-RU" i="1" dirty="0" err="1"/>
              <a:t>літературознавчими</a:t>
            </a:r>
            <a:r>
              <a:rPr lang="ru-RU" i="1" dirty="0"/>
              <a:t>, </a:t>
            </a:r>
            <a:r>
              <a:rPr lang="ru-RU" i="1" dirty="0" err="1"/>
              <a:t>критичними</a:t>
            </a:r>
            <a:r>
              <a:rPr lang="ru-RU" i="1" dirty="0"/>
              <a:t> </a:t>
            </a:r>
            <a:r>
              <a:rPr lang="ru-RU" i="1" dirty="0" err="1"/>
              <a:t>статтями</a:t>
            </a:r>
            <a:r>
              <a:rPr lang="ru-RU" i="1" dirty="0"/>
              <a:t>, активно </a:t>
            </a:r>
            <a:r>
              <a:rPr lang="ru-RU" i="1" dirty="0" err="1"/>
              <a:t>займається</a:t>
            </a:r>
            <a:r>
              <a:rPr lang="ru-RU" i="1" dirty="0"/>
              <a:t> </a:t>
            </a:r>
            <a:r>
              <a:rPr lang="ru-RU" i="1" dirty="0" err="1"/>
              <a:t>перекладацькою</a:t>
            </a:r>
            <a:r>
              <a:rPr lang="ru-RU" i="1" dirty="0"/>
              <a:t> </a:t>
            </a:r>
            <a:r>
              <a:rPr lang="ru-RU" i="1" dirty="0" err="1"/>
              <a:t>діяльністю</a:t>
            </a:r>
            <a:r>
              <a:rPr lang="ru-RU" i="1" dirty="0"/>
              <a:t> </a:t>
            </a:r>
            <a:r>
              <a:rPr lang="ru-RU" i="1" dirty="0" err="1"/>
              <a:t>Виходить</a:t>
            </a:r>
            <a:r>
              <a:rPr lang="ru-RU" i="1" dirty="0"/>
              <a:t> і </a:t>
            </a:r>
            <a:r>
              <a:rPr lang="ru-RU" i="1" dirty="0" err="1"/>
              <a:t>дві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поетичні</a:t>
            </a:r>
            <a:r>
              <a:rPr lang="ru-RU" i="1" dirty="0"/>
              <a:t> </a:t>
            </a:r>
            <a:r>
              <a:rPr lang="ru-RU" i="1" dirty="0" err="1"/>
              <a:t>збірки</a:t>
            </a:r>
            <a:r>
              <a:rPr lang="ru-RU" i="1" dirty="0"/>
              <a:t> — "Земля і </a:t>
            </a:r>
            <a:r>
              <a:rPr lang="ru-RU" i="1" dirty="0" err="1"/>
              <a:t>вітер</a:t>
            </a:r>
            <a:r>
              <a:rPr lang="ru-RU" i="1" dirty="0"/>
              <a:t>" (1922) та "</a:t>
            </a:r>
            <a:r>
              <a:rPr lang="ru-RU" i="1" dirty="0" err="1"/>
              <a:t>Простір</a:t>
            </a:r>
            <a:r>
              <a:rPr lang="ru-RU" i="1" dirty="0"/>
              <a:t>" (1925).</a:t>
            </a:r>
          </a:p>
          <a:p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015" y="38964"/>
            <a:ext cx="3843689" cy="3771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2" y="2464376"/>
            <a:ext cx="3600400" cy="441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74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364" y="4149080"/>
            <a:ext cx="11449272" cy="3033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У 1935 </a:t>
            </a:r>
            <a:r>
              <a:rPr lang="ru-RU" i="1" dirty="0" err="1"/>
              <a:t>році</a:t>
            </a:r>
            <a:r>
              <a:rPr lang="ru-RU" i="1" dirty="0"/>
              <a:t> </a:t>
            </a:r>
            <a:r>
              <a:rPr lang="ru-RU" i="1" dirty="0" err="1"/>
              <a:t>письменника</a:t>
            </a:r>
            <a:r>
              <a:rPr lang="ru-RU" i="1" dirty="0"/>
              <a:t> </a:t>
            </a:r>
            <a:r>
              <a:rPr lang="ru-RU" i="1" dirty="0" err="1"/>
              <a:t>заарештували</a:t>
            </a:r>
            <a:r>
              <a:rPr lang="ru-RU" i="1" dirty="0"/>
              <a:t>. </a:t>
            </a:r>
            <a:r>
              <a:rPr lang="ru-RU" i="1" dirty="0" err="1"/>
              <a:t>Спеціальною</a:t>
            </a:r>
            <a:r>
              <a:rPr lang="ru-RU" i="1" dirty="0"/>
              <a:t> </a:t>
            </a:r>
            <a:r>
              <a:rPr lang="ru-RU" i="1" dirty="0" err="1"/>
              <a:t>постановою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9 </a:t>
            </a:r>
            <a:r>
              <a:rPr lang="ru-RU" i="1" dirty="0" err="1"/>
              <a:t>жовтня</a:t>
            </a:r>
            <a:r>
              <a:rPr lang="ru-RU" i="1" dirty="0"/>
              <a:t> 1937 року Зерову, </a:t>
            </a:r>
            <a:r>
              <a:rPr lang="ru-RU" i="1" dirty="0" err="1"/>
              <a:t>Филиповичу</a:t>
            </a:r>
            <a:r>
              <a:rPr lang="ru-RU" i="1" dirty="0"/>
              <a:t>, Вороному та </a:t>
            </a:r>
            <a:r>
              <a:rPr lang="ru-RU" i="1" dirty="0" err="1"/>
              <a:t>Пилипенку</a:t>
            </a:r>
            <a:r>
              <a:rPr lang="ru-RU" i="1" dirty="0"/>
              <a:t> </a:t>
            </a:r>
            <a:r>
              <a:rPr lang="ru-RU" i="1" dirty="0" err="1"/>
              <a:t>було</a:t>
            </a:r>
            <a:r>
              <a:rPr lang="ru-RU" i="1" dirty="0"/>
              <a:t> </a:t>
            </a:r>
            <a:r>
              <a:rPr lang="ru-RU" i="1" dirty="0" err="1"/>
              <a:t>винесено</a:t>
            </a:r>
            <a:r>
              <a:rPr lang="ru-RU" i="1" dirty="0"/>
              <a:t> </a:t>
            </a:r>
            <a:r>
              <a:rPr lang="ru-RU" i="1" dirty="0" err="1"/>
              <a:t>вищу</a:t>
            </a:r>
            <a:r>
              <a:rPr lang="ru-RU" i="1" dirty="0"/>
              <a:t> </a:t>
            </a:r>
            <a:r>
              <a:rPr lang="ru-RU" i="1" dirty="0" err="1"/>
              <a:t>міру</a:t>
            </a:r>
            <a:r>
              <a:rPr lang="ru-RU" i="1" dirty="0"/>
              <a:t> </a:t>
            </a:r>
            <a:r>
              <a:rPr lang="ru-RU" i="1" dirty="0" err="1"/>
              <a:t>покарання</a:t>
            </a:r>
            <a:r>
              <a:rPr lang="ru-RU" i="1" dirty="0"/>
              <a:t>. </a:t>
            </a:r>
            <a:r>
              <a:rPr lang="ru-RU" i="1" dirty="0" err="1"/>
              <a:t>Розстріляли</a:t>
            </a:r>
            <a:r>
              <a:rPr lang="ru-RU" i="1" dirty="0"/>
              <a:t> </a:t>
            </a:r>
            <a:r>
              <a:rPr lang="ru-RU" i="1" dirty="0" err="1"/>
              <a:t>всіх</a:t>
            </a:r>
            <a:r>
              <a:rPr lang="ru-RU" i="1" dirty="0"/>
              <a:t> 3 листопада 1937 року.</a:t>
            </a:r>
            <a:endParaRPr lang="uk-UA" i="1" dirty="0"/>
          </a:p>
          <a:p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4" y="136518"/>
            <a:ext cx="4716524" cy="37245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33070"/>
            <a:ext cx="5328592" cy="387199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942855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5696" y="-171400"/>
            <a:ext cx="7638033" cy="1143000"/>
          </a:xfrm>
        </p:spPr>
        <p:txBody>
          <a:bodyPr>
            <a:normAutofit fontScale="90000"/>
          </a:bodyPr>
          <a:lstStyle/>
          <a:p>
            <a:pPr>
              <a:spcBef>
                <a:spcPct val="20000"/>
              </a:spcBef>
            </a:pPr>
            <a:r>
              <a:rPr lang="ru-RU" b="1" i="1" dirty="0" err="1"/>
              <a:t>Юрій</a:t>
            </a:r>
            <a:r>
              <a:rPr lang="ru-RU" b="1" i="1" dirty="0"/>
              <a:t> Клен</a:t>
            </a:r>
            <a:r>
              <a:rPr lang="uk-UA" b="0" i="1" dirty="0">
                <a:solidFill>
                  <a:srgbClr val="212529"/>
                </a:solidFill>
                <a:effectLst/>
                <a:latin typeface="-apple-system"/>
              </a:rPr>
              <a:t>(Освальд </a:t>
            </a:r>
            <a:r>
              <a:rPr lang="uk-UA" b="0" i="1" dirty="0" err="1">
                <a:solidFill>
                  <a:srgbClr val="212529"/>
                </a:solidFill>
                <a:effectLst/>
                <a:latin typeface="-apple-system"/>
              </a:rPr>
              <a:t>Бургардт</a:t>
            </a:r>
            <a:r>
              <a:rPr lang="uk-UA" b="0" i="1" dirty="0">
                <a:solidFill>
                  <a:srgbClr val="212529"/>
                </a:solidFill>
                <a:effectLst/>
                <a:latin typeface="-apple-system"/>
              </a:rPr>
              <a:t>)</a:t>
            </a:r>
            <a:endParaRPr lang="ru-RU" b="1" i="1" u="sng" dirty="0">
              <a:solidFill>
                <a:schemeClr val="folHlink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2846" y="646518"/>
            <a:ext cx="7809154" cy="62008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i="1" dirty="0">
                <a:latin typeface="Calibri" pitchFamily="34" charset="0"/>
              </a:rPr>
              <a:t>	Н</a:t>
            </a:r>
            <a:r>
              <a:rPr lang="ru-RU" i="1" dirty="0" err="1">
                <a:latin typeface="Calibri" pitchFamily="34" charset="0"/>
              </a:rPr>
              <a:t>ародився</a:t>
            </a:r>
            <a:r>
              <a:rPr lang="ru-RU" i="1" dirty="0">
                <a:latin typeface="Calibri" pitchFamily="34" charset="0"/>
              </a:rPr>
              <a:t> на </a:t>
            </a:r>
            <a:r>
              <a:rPr lang="ru-RU" i="1" dirty="0" err="1">
                <a:latin typeface="Calibri" pitchFamily="34" charset="0"/>
              </a:rPr>
              <a:t>Поділлі</a:t>
            </a:r>
            <a:r>
              <a:rPr lang="ru-RU" i="1" dirty="0">
                <a:latin typeface="Calibri" pitchFamily="34" charset="0"/>
              </a:rPr>
              <a:t>, у </a:t>
            </a:r>
            <a:r>
              <a:rPr lang="ru-RU" i="1" dirty="0" err="1">
                <a:latin typeface="Calibri" pitchFamily="34" charset="0"/>
              </a:rPr>
              <a:t>селі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Сербинівці</a:t>
            </a:r>
            <a:r>
              <a:rPr lang="ru-RU" i="1" dirty="0">
                <a:latin typeface="Calibri" pitchFamily="34" charset="0"/>
              </a:rPr>
              <a:t> 4 </a:t>
            </a:r>
            <a:r>
              <a:rPr lang="ru-RU" i="1" dirty="0" err="1">
                <a:latin typeface="Calibri" pitchFamily="34" charset="0"/>
              </a:rPr>
              <a:t>жовтня</a:t>
            </a:r>
            <a:r>
              <a:rPr lang="ru-RU" i="1" dirty="0">
                <a:latin typeface="Calibri" pitchFamily="34" charset="0"/>
              </a:rPr>
              <a:t> 1891 р. У 20 </a:t>
            </a:r>
            <a:r>
              <a:rPr lang="ru-RU" i="1" dirty="0" err="1">
                <a:latin typeface="Calibri" pitchFamily="34" charset="0"/>
              </a:rPr>
              <a:t>років</a:t>
            </a:r>
            <a:r>
              <a:rPr lang="ru-RU" i="1" dirty="0">
                <a:latin typeface="Calibri" pitchFamily="34" charset="0"/>
              </a:rPr>
              <a:t> вступив до </a:t>
            </a:r>
            <a:r>
              <a:rPr lang="ru-RU" i="1" dirty="0" err="1">
                <a:latin typeface="Calibri" pitchFamily="34" charset="0"/>
              </a:rPr>
              <a:t>Київського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університету</a:t>
            </a:r>
            <a:r>
              <a:rPr lang="ru-RU" i="1" dirty="0">
                <a:latin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ru-RU" i="1" dirty="0">
                <a:latin typeface="Calibri" pitchFamily="34" charset="0"/>
              </a:rPr>
              <a:t>	У 1931р. </a:t>
            </a:r>
            <a:r>
              <a:rPr lang="ru-RU" i="1" dirty="0" err="1">
                <a:latin typeface="Calibri" pitchFamily="34" charset="0"/>
              </a:rPr>
              <a:t>переїхав</a:t>
            </a:r>
            <a:r>
              <a:rPr lang="ru-RU" i="1" dirty="0">
                <a:latin typeface="Calibri" pitchFamily="34" charset="0"/>
              </a:rPr>
              <a:t> до </a:t>
            </a:r>
            <a:r>
              <a:rPr lang="ru-RU" i="1" dirty="0" err="1">
                <a:latin typeface="Calibri" pitchFamily="34" charset="0"/>
              </a:rPr>
              <a:t>Німеччини</a:t>
            </a:r>
            <a:r>
              <a:rPr lang="ru-RU" i="1" dirty="0">
                <a:latin typeface="Calibri" pitchFamily="34" charset="0"/>
              </a:rPr>
              <a:t>, тому </a:t>
            </a:r>
            <a:r>
              <a:rPr lang="ru-RU" i="1" dirty="0" err="1">
                <a:latin typeface="Calibri" pitchFamily="34" charset="0"/>
              </a:rPr>
              <a:t>перші</a:t>
            </a:r>
            <a:r>
              <a:rPr lang="ru-RU" i="1" dirty="0">
                <a:latin typeface="Calibri" pitchFamily="34" charset="0"/>
              </a:rPr>
              <a:t> твори автора </a:t>
            </a:r>
            <a:r>
              <a:rPr lang="ru-RU" i="1" dirty="0" err="1">
                <a:latin typeface="Calibri" pitchFamily="34" charset="0"/>
              </a:rPr>
              <a:t>були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написані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німецькою</a:t>
            </a:r>
            <a:r>
              <a:rPr lang="ru-RU" i="1" dirty="0">
                <a:latin typeface="Calibri" pitchFamily="34" charset="0"/>
              </a:rPr>
              <a:t> мовою, а </a:t>
            </a:r>
            <a:r>
              <a:rPr lang="ru-RU" i="1" dirty="0" err="1">
                <a:latin typeface="Calibri" pitchFamily="34" charset="0"/>
              </a:rPr>
              <a:t>вже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потім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перекладені</a:t>
            </a:r>
            <a:r>
              <a:rPr lang="ru-RU" i="1" dirty="0">
                <a:latin typeface="Calibri" pitchFamily="34" charset="0"/>
              </a:rPr>
              <a:t> </a:t>
            </a:r>
            <a:r>
              <a:rPr lang="ru-RU" i="1" dirty="0" err="1">
                <a:latin typeface="Calibri" pitchFamily="34" charset="0"/>
              </a:rPr>
              <a:t>українсиькою</a:t>
            </a:r>
            <a:r>
              <a:rPr lang="ru-RU" i="1" dirty="0">
                <a:latin typeface="Calibri" pitchFamily="34" charset="0"/>
              </a:rPr>
              <a:t>. </a:t>
            </a:r>
          </a:p>
          <a:p>
            <a:pPr marL="0" indent="0">
              <a:buNone/>
            </a:pPr>
            <a:r>
              <a:rPr lang="uk-UA" sz="3200" dirty="0">
                <a:solidFill>
                  <a:srgbClr val="000000"/>
                </a:solidFill>
              </a:rPr>
              <a:t>	</a:t>
            </a:r>
            <a:r>
              <a:rPr lang="uk-UA" sz="3200" i="1" dirty="0">
                <a:solidFill>
                  <a:srgbClr val="000000"/>
                </a:solidFill>
              </a:rPr>
              <a:t>Т</a:t>
            </a:r>
            <a:r>
              <a:rPr lang="uk-UA" sz="3200" b="0" i="1" dirty="0">
                <a:solidFill>
                  <a:srgbClr val="000000"/>
                </a:solidFill>
                <a:effectLst/>
              </a:rPr>
              <a:t>ворчості Юрія Клена як неокласика властиві риси: 1) антична філософія життєствердження 2) інтелектуалізм давніх літератур у поєднанні із сучасними темами 3) класична досконалість. </a:t>
            </a:r>
          </a:p>
          <a:p>
            <a:pPr marL="0" indent="0">
              <a:buNone/>
            </a:pPr>
            <a:endParaRPr lang="ru-RU" i="1" dirty="0">
              <a:latin typeface="Calibri" pitchFamily="34" charset="0"/>
            </a:endParaRPr>
          </a:p>
          <a:p>
            <a:pPr marL="0" indent="0">
              <a:buNone/>
            </a:pPr>
            <a:r>
              <a:rPr lang="ru-RU" i="1" dirty="0">
                <a:latin typeface="Calibri" pitchFamily="34" charset="0"/>
              </a:rPr>
              <a:t>	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1" y="836712"/>
            <a:ext cx="4154575" cy="526067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6956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9D28A6-6C46-0DAC-474D-BE05ED1EE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31259"/>
            <a:ext cx="4536504" cy="6494085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E93502-2F14-7F2B-D283-7AE5B2CD1488}"/>
              </a:ext>
            </a:extLst>
          </p:cNvPr>
          <p:cNvSpPr txBox="1"/>
          <p:nvPr/>
        </p:nvSpPr>
        <p:spPr>
          <a:xfrm>
            <a:off x="4655840" y="181957"/>
            <a:ext cx="7536160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i="1" dirty="0">
                <a:solidFill>
                  <a:srgbClr val="000000"/>
                </a:solidFill>
              </a:rPr>
              <a:t>		</a:t>
            </a:r>
            <a:r>
              <a:rPr lang="ru-RU" sz="3200" i="1" dirty="0"/>
              <a:t>У 1943р. </a:t>
            </a:r>
            <a:r>
              <a:rPr lang="ru-RU" sz="3200" i="1" dirty="0" err="1"/>
              <a:t>склав</a:t>
            </a:r>
            <a:r>
              <a:rPr lang="ru-RU" sz="3200" i="1" dirty="0"/>
              <a:t> </a:t>
            </a:r>
            <a:r>
              <a:rPr lang="ru-RU" sz="3200" i="1" dirty="0" err="1"/>
              <a:t>збірку</a:t>
            </a:r>
            <a:r>
              <a:rPr lang="ru-RU" sz="3200" i="1" dirty="0"/>
              <a:t> «</a:t>
            </a:r>
            <a:r>
              <a:rPr lang="ru-RU" sz="3200" i="1" dirty="0" err="1"/>
              <a:t>Каравели</a:t>
            </a:r>
            <a:r>
              <a:rPr lang="ru-RU" sz="3200" i="1" dirty="0"/>
              <a:t>», у </a:t>
            </a:r>
            <a:r>
              <a:rPr lang="ru-RU" sz="3200" i="1" dirty="0" err="1"/>
              <a:t>якій</a:t>
            </a:r>
            <a:r>
              <a:rPr lang="ru-RU" sz="3200" i="1" dirty="0"/>
              <a:t> </a:t>
            </a:r>
            <a:r>
              <a:rPr lang="ru-RU" sz="3200" i="1" dirty="0" err="1"/>
              <a:t>Ю.Клен</a:t>
            </a:r>
            <a:r>
              <a:rPr lang="ru-RU" sz="3200" i="1" dirty="0"/>
              <a:t> </a:t>
            </a:r>
            <a:r>
              <a:rPr lang="ru-RU" sz="3200" i="1" dirty="0" err="1"/>
              <a:t>спробував</a:t>
            </a:r>
            <a:r>
              <a:rPr lang="ru-RU" sz="3200" i="1" dirty="0"/>
              <a:t> </a:t>
            </a:r>
            <a:r>
              <a:rPr lang="ru-RU" sz="3200" i="1" dirty="0" err="1"/>
              <a:t>поєднати</a:t>
            </a:r>
            <a:r>
              <a:rPr lang="ru-RU" sz="3200" i="1" dirty="0"/>
              <a:t> </a:t>
            </a:r>
            <a:r>
              <a:rPr lang="ru-RU" sz="3200" i="1" dirty="0" err="1"/>
              <a:t>ідеї</a:t>
            </a:r>
            <a:r>
              <a:rPr lang="ru-RU" sz="3200" i="1" dirty="0"/>
              <a:t> «</a:t>
            </a:r>
            <a:r>
              <a:rPr lang="ru-RU" sz="3200" i="1" dirty="0" err="1"/>
              <a:t>празької</a:t>
            </a:r>
            <a:r>
              <a:rPr lang="ru-RU" sz="3200" i="1" dirty="0"/>
              <a:t> </a:t>
            </a:r>
            <a:r>
              <a:rPr lang="ru-RU" sz="3200" i="1" dirty="0" err="1"/>
              <a:t>школи</a:t>
            </a:r>
            <a:r>
              <a:rPr lang="ru-RU" sz="3200" i="1" dirty="0"/>
              <a:t>» </a:t>
            </a:r>
            <a:r>
              <a:rPr lang="ru-RU" sz="3200" i="1" dirty="0" err="1"/>
              <a:t>із</a:t>
            </a:r>
            <a:r>
              <a:rPr lang="ru-RU" sz="3200" i="1" dirty="0"/>
              <a:t> принципами </a:t>
            </a:r>
            <a:r>
              <a:rPr lang="ru-RU" sz="3200" i="1" dirty="0" err="1"/>
              <a:t>київських</a:t>
            </a:r>
            <a:r>
              <a:rPr lang="ru-RU" sz="3200" i="1" dirty="0"/>
              <a:t> </a:t>
            </a:r>
            <a:r>
              <a:rPr lang="ru-RU" sz="3200" i="1" dirty="0" err="1"/>
              <a:t>неокласиків</a:t>
            </a:r>
            <a:r>
              <a:rPr lang="ru-RU" sz="3200" i="1" dirty="0"/>
              <a:t>. </a:t>
            </a:r>
          </a:p>
          <a:p>
            <a:r>
              <a:rPr lang="uk-UA" sz="3200" b="0" i="1" dirty="0">
                <a:solidFill>
                  <a:srgbClr val="000000"/>
                </a:solidFill>
                <a:effectLst/>
              </a:rPr>
              <a:t>Автор поєднує трагічну античність ,Біблію нову Європу та </a:t>
            </a:r>
            <a:r>
              <a:rPr lang="uk-UA" sz="3200" b="0" i="1" dirty="0" err="1">
                <a:solidFill>
                  <a:srgbClr val="000000"/>
                </a:solidFill>
                <a:effectLst/>
              </a:rPr>
              <a:t>князівсько</a:t>
            </a:r>
            <a:r>
              <a:rPr lang="uk-UA" sz="3200" b="0" i="1" dirty="0">
                <a:solidFill>
                  <a:srgbClr val="000000"/>
                </a:solidFill>
                <a:effectLst/>
              </a:rPr>
              <a:t>-гетьманську українську традицію. Особливість книги поезій– наявність єдиного ліричного героя, який постає в кількох іпостасях: лицаря ("Услід конкістадорам"), філософа ("Серед озер ясних"), патріота ("У Первозданного на горах").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530749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3645024"/>
            <a:ext cx="12000656" cy="3212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err="1"/>
              <a:t>Вершинними</a:t>
            </a:r>
            <a:r>
              <a:rPr lang="ru-RU" i="1" dirty="0"/>
              <a:t> </a:t>
            </a:r>
            <a:r>
              <a:rPr lang="ru-RU" i="1" dirty="0" err="1"/>
              <a:t>здобутками</a:t>
            </a:r>
            <a:r>
              <a:rPr lang="ru-RU" i="1" dirty="0"/>
              <a:t> </a:t>
            </a:r>
            <a:r>
              <a:rPr lang="ru-RU" i="1" dirty="0" err="1"/>
              <a:t>Юрія</a:t>
            </a:r>
            <a:r>
              <a:rPr lang="ru-RU" i="1" dirty="0"/>
              <a:t> Клена-</a:t>
            </a:r>
            <a:r>
              <a:rPr lang="ru-RU" i="1" dirty="0" err="1"/>
              <a:t>поета</a:t>
            </a:r>
            <a:r>
              <a:rPr lang="ru-RU" i="1" dirty="0"/>
              <a:t> є </a:t>
            </a:r>
            <a:r>
              <a:rPr lang="ru-RU" i="1" dirty="0" err="1"/>
              <a:t>поеми</a:t>
            </a:r>
            <a:r>
              <a:rPr lang="ru-RU" i="1" dirty="0"/>
              <a:t> «</a:t>
            </a:r>
            <a:r>
              <a:rPr lang="ru-RU" i="1" dirty="0" err="1"/>
              <a:t>Прокляті</a:t>
            </a:r>
            <a:r>
              <a:rPr lang="ru-RU" i="1" dirty="0"/>
              <a:t> роки» (1937) та «</a:t>
            </a:r>
            <a:r>
              <a:rPr lang="ru-RU" i="1" dirty="0" err="1"/>
              <a:t>Попіл</a:t>
            </a:r>
            <a:r>
              <a:rPr lang="ru-RU" i="1" dirty="0"/>
              <a:t> </a:t>
            </a:r>
            <a:r>
              <a:rPr lang="ru-RU" i="1" dirty="0" err="1"/>
              <a:t>імперій</a:t>
            </a:r>
            <a:r>
              <a:rPr lang="ru-RU" i="1" dirty="0"/>
              <a:t>» (1943 — 1947). </a:t>
            </a:r>
            <a:r>
              <a:rPr lang="ru-RU" i="1" dirty="0" err="1"/>
              <a:t>Трагічне</a:t>
            </a:r>
            <a:r>
              <a:rPr lang="ru-RU" i="1" dirty="0"/>
              <a:t> </a:t>
            </a:r>
            <a:r>
              <a:rPr lang="ru-RU" i="1" dirty="0" err="1"/>
              <a:t>знищення</a:t>
            </a:r>
            <a:r>
              <a:rPr lang="ru-RU" i="1" dirty="0"/>
              <a:t> </a:t>
            </a:r>
            <a:r>
              <a:rPr lang="ru-RU" i="1" dirty="0" err="1"/>
              <a:t>української</a:t>
            </a:r>
            <a:r>
              <a:rPr lang="ru-RU" i="1" dirty="0"/>
              <a:t> </a:t>
            </a:r>
            <a:r>
              <a:rPr lang="ru-RU" i="1" dirty="0" err="1"/>
              <a:t>культури</a:t>
            </a:r>
            <a:r>
              <a:rPr lang="ru-RU" i="1" dirty="0"/>
              <a:t> в </a:t>
            </a:r>
            <a:r>
              <a:rPr lang="ru-RU" i="1" dirty="0" err="1"/>
              <a:t>добу</a:t>
            </a:r>
            <a:r>
              <a:rPr lang="ru-RU" i="1" dirty="0"/>
              <a:t> </a:t>
            </a:r>
            <a:r>
              <a:rPr lang="ru-RU" i="1" dirty="0" err="1"/>
              <a:t>сталінізму</a:t>
            </a:r>
            <a:r>
              <a:rPr lang="ru-RU" i="1" dirty="0"/>
              <a:t>, </a:t>
            </a:r>
            <a:r>
              <a:rPr lang="ru-RU" i="1" dirty="0" err="1"/>
              <a:t>нелюдська</a:t>
            </a:r>
            <a:r>
              <a:rPr lang="ru-RU" i="1" dirty="0"/>
              <a:t> </a:t>
            </a:r>
            <a:r>
              <a:rPr lang="ru-RU" i="1" dirty="0" err="1"/>
              <a:t>жорстокість</a:t>
            </a:r>
            <a:r>
              <a:rPr lang="ru-RU" i="1" dirty="0"/>
              <a:t> </a:t>
            </a:r>
            <a:r>
              <a:rPr lang="ru-RU" i="1" dirty="0" err="1"/>
              <a:t>другої</a:t>
            </a:r>
            <a:r>
              <a:rPr lang="ru-RU" i="1" dirty="0"/>
              <a:t> </a:t>
            </a:r>
            <a:r>
              <a:rPr lang="ru-RU" i="1" dirty="0" err="1"/>
              <a:t>світової</a:t>
            </a:r>
            <a:r>
              <a:rPr lang="ru-RU" i="1" dirty="0"/>
              <a:t> </a:t>
            </a:r>
            <a:r>
              <a:rPr lang="ru-RU" i="1" dirty="0" err="1"/>
              <a:t>війни</a:t>
            </a:r>
            <a:r>
              <a:rPr lang="ru-RU" i="1" dirty="0"/>
              <a:t> — </a:t>
            </a:r>
            <a:r>
              <a:rPr lang="ru-RU" i="1" dirty="0" err="1"/>
              <a:t>центральні</a:t>
            </a:r>
            <a:r>
              <a:rPr lang="ru-RU" i="1" dirty="0"/>
              <a:t> теми </a:t>
            </a:r>
            <a:r>
              <a:rPr lang="ru-RU" i="1" dirty="0" err="1"/>
              <a:t>цих</a:t>
            </a:r>
            <a:r>
              <a:rPr lang="ru-RU" i="1" dirty="0"/>
              <a:t> </a:t>
            </a:r>
            <a:r>
              <a:rPr lang="ru-RU" i="1" dirty="0" err="1"/>
              <a:t>творів</a:t>
            </a:r>
            <a:r>
              <a:rPr lang="ru-RU" i="1" dirty="0"/>
              <a:t>. Помер </a:t>
            </a:r>
            <a:r>
              <a:rPr lang="ru-RU" i="1" dirty="0" err="1"/>
              <a:t>Юрій</a:t>
            </a:r>
            <a:r>
              <a:rPr lang="ru-RU" i="1" dirty="0"/>
              <a:t> Клен 30 </a:t>
            </a:r>
            <a:r>
              <a:rPr lang="ru-RU" i="1" dirty="0" err="1"/>
              <a:t>жовтня</a:t>
            </a:r>
            <a:r>
              <a:rPr lang="ru-RU" i="1" dirty="0"/>
              <a:t> 1947 року в </a:t>
            </a:r>
            <a:r>
              <a:rPr lang="ru-RU" i="1" dirty="0" err="1"/>
              <a:t>німецькому</a:t>
            </a:r>
            <a:r>
              <a:rPr lang="ru-RU" i="1" dirty="0"/>
              <a:t> </a:t>
            </a:r>
            <a:r>
              <a:rPr lang="ru-RU" i="1" dirty="0" err="1"/>
              <a:t>Авґсбурзі</a:t>
            </a:r>
            <a:r>
              <a:rPr lang="ru-RU" i="1" dirty="0"/>
              <a:t>.</a:t>
            </a:r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28" y="316597"/>
            <a:ext cx="2692336" cy="3211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6" y="242974"/>
            <a:ext cx="2448270" cy="32847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81810"/>
            <a:ext cx="2304256" cy="328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491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002060"/>
                </a:solidFill>
              </a:rPr>
              <a:t>ВИВЧИ</a:t>
            </a:r>
            <a:endParaRPr lang="uk-UA" b="1" i="1" dirty="0">
              <a:solidFill>
                <a:srgbClr val="00206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655840" y="1196752"/>
            <a:ext cx="2998047" cy="4824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1585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002060"/>
                </a:solidFill>
              </a:rPr>
              <a:t>ВИВЧИ</a:t>
            </a:r>
            <a:endParaRPr lang="uk-UA" b="1" i="1" dirty="0">
              <a:solidFill>
                <a:srgbClr val="00206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655840" y="1196752"/>
            <a:ext cx="2998047" cy="4824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179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/>
              <a:t>Максим Тадейович Рильський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7888" y="1388798"/>
            <a:ext cx="6696744" cy="49852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/>
              <a:t>	Максим </a:t>
            </a:r>
            <a:r>
              <a:rPr lang="ru-RU" i="1" dirty="0" err="1"/>
              <a:t>Тадейович</a:t>
            </a:r>
            <a:r>
              <a:rPr lang="ru-RU" i="1" dirty="0"/>
              <a:t> </a:t>
            </a:r>
            <a:r>
              <a:rPr lang="ru-RU" i="1" dirty="0" err="1"/>
              <a:t>Рильський</a:t>
            </a:r>
            <a:r>
              <a:rPr lang="ru-RU" i="1" dirty="0"/>
              <a:t> </a:t>
            </a:r>
            <a:r>
              <a:rPr lang="ru-RU" i="1" dirty="0" err="1"/>
              <a:t>народився</a:t>
            </a:r>
            <a:r>
              <a:rPr lang="ru-RU" i="1" dirty="0"/>
              <a:t> 19 </a:t>
            </a:r>
            <a:r>
              <a:rPr lang="ru-RU" i="1" dirty="0" err="1"/>
              <a:t>березня</a:t>
            </a:r>
            <a:r>
              <a:rPr lang="ru-RU" i="1" dirty="0"/>
              <a:t> 1895 року в </a:t>
            </a:r>
            <a:r>
              <a:rPr lang="ru-RU" i="1" dirty="0" err="1"/>
              <a:t>Києві</a:t>
            </a:r>
            <a:r>
              <a:rPr lang="ru-RU" i="1" dirty="0"/>
              <a:t>. Перший </a:t>
            </a:r>
            <a:r>
              <a:rPr lang="ru-RU" i="1" dirty="0" err="1"/>
              <a:t>вірш</a:t>
            </a:r>
            <a:r>
              <a:rPr lang="ru-RU" i="1" dirty="0"/>
              <a:t> написав у 12 </a:t>
            </a:r>
            <a:r>
              <a:rPr lang="ru-RU" i="1" dirty="0" err="1"/>
              <a:t>років</a:t>
            </a:r>
            <a:r>
              <a:rPr lang="ru-RU" i="1" dirty="0"/>
              <a:t>. У 1910 </a:t>
            </a:r>
            <a:r>
              <a:rPr lang="ru-RU" i="1" dirty="0" err="1"/>
              <a:t>виходить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перша </a:t>
            </a:r>
            <a:r>
              <a:rPr lang="ru-RU" i="1" dirty="0" err="1"/>
              <a:t>збірка</a:t>
            </a:r>
            <a:r>
              <a:rPr lang="ru-RU" i="1" dirty="0"/>
              <a:t> «На </a:t>
            </a:r>
            <a:r>
              <a:rPr lang="ru-RU" i="1" dirty="0" err="1"/>
              <a:t>білих</a:t>
            </a:r>
            <a:r>
              <a:rPr lang="ru-RU" i="1" dirty="0"/>
              <a:t> островах». 1915-1918 — </a:t>
            </a:r>
            <a:r>
              <a:rPr lang="ru-RU" i="1" dirty="0" err="1"/>
              <a:t>навчався</a:t>
            </a:r>
            <a:r>
              <a:rPr lang="ru-RU" i="1" dirty="0"/>
              <a:t> на </a:t>
            </a:r>
            <a:r>
              <a:rPr lang="ru-RU" i="1" dirty="0" err="1"/>
              <a:t>медичному</a:t>
            </a:r>
            <a:r>
              <a:rPr lang="ru-RU" i="1" dirty="0"/>
              <a:t> </a:t>
            </a:r>
            <a:r>
              <a:rPr lang="ru-RU" i="1" dirty="0" err="1"/>
              <a:t>факультеті</a:t>
            </a:r>
            <a:r>
              <a:rPr lang="ru-RU" i="1" dirty="0"/>
              <a:t> </a:t>
            </a:r>
            <a:r>
              <a:rPr lang="ru-RU" i="1" dirty="0" err="1"/>
              <a:t>Київського</a:t>
            </a:r>
            <a:r>
              <a:rPr lang="ru-RU" i="1" dirty="0"/>
              <a:t> </a:t>
            </a:r>
            <a:r>
              <a:rPr lang="ru-RU" i="1" dirty="0" err="1"/>
              <a:t>університету</a:t>
            </a:r>
            <a:r>
              <a:rPr lang="ru-RU" i="1" dirty="0"/>
              <a:t> Св. </a:t>
            </a:r>
            <a:r>
              <a:rPr lang="ru-RU" i="1" dirty="0" err="1"/>
              <a:t>Володимира</a:t>
            </a:r>
            <a:r>
              <a:rPr lang="ru-RU" i="1" dirty="0"/>
              <a:t>, </a:t>
            </a:r>
            <a:r>
              <a:rPr lang="ru-RU" i="1" dirty="0" err="1"/>
              <a:t>згодом</a:t>
            </a:r>
            <a:r>
              <a:rPr lang="ru-RU" i="1" dirty="0"/>
              <a:t> </a:t>
            </a:r>
            <a:r>
              <a:rPr lang="ru-RU" i="1" dirty="0" err="1"/>
              <a:t>перевівся</a:t>
            </a:r>
            <a:r>
              <a:rPr lang="ru-RU" i="1" dirty="0"/>
              <a:t> на </a:t>
            </a:r>
            <a:r>
              <a:rPr lang="ru-RU" i="1" dirty="0" err="1"/>
              <a:t>історико-філологічний</a:t>
            </a:r>
            <a:r>
              <a:rPr lang="ru-RU" i="1" dirty="0"/>
              <a:t> факультет.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388799"/>
            <a:ext cx="4248472" cy="498525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1934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20" y="1196752"/>
            <a:ext cx="6192688" cy="379162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1918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вийшла</a:t>
            </a:r>
            <a:r>
              <a:rPr lang="ru-RU" dirty="0"/>
              <a:t> </a:t>
            </a:r>
            <a:r>
              <a:rPr lang="ru-RU" dirty="0" err="1"/>
              <a:t>поетична</a:t>
            </a:r>
            <a:r>
              <a:rPr lang="ru-RU" dirty="0"/>
              <a:t> </a:t>
            </a:r>
            <a:r>
              <a:rPr lang="ru-RU" dirty="0" err="1"/>
              <a:t>збірка</a:t>
            </a:r>
            <a:r>
              <a:rPr lang="ru-RU" dirty="0"/>
              <a:t> "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осінніми</a:t>
            </a:r>
            <a:r>
              <a:rPr lang="ru-RU" dirty="0"/>
              <a:t> зорями", яка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"</a:t>
            </a:r>
            <a:r>
              <a:rPr lang="ru-RU" dirty="0" err="1"/>
              <a:t>зрілою</a:t>
            </a:r>
            <a:r>
              <a:rPr lang="ru-RU" dirty="0"/>
              <a:t>" </a:t>
            </a:r>
            <a:r>
              <a:rPr lang="ru-RU" dirty="0" err="1"/>
              <a:t>збіркою</a:t>
            </a:r>
            <a:r>
              <a:rPr lang="ru-RU" dirty="0"/>
              <a:t>. У 1920-тих роках вступив до </a:t>
            </a:r>
            <a:r>
              <a:rPr lang="ru-RU" dirty="0" err="1"/>
              <a:t>київських</a:t>
            </a:r>
            <a:r>
              <a:rPr lang="ru-RU" dirty="0"/>
              <a:t> «</a:t>
            </a:r>
            <a:r>
              <a:rPr lang="ru-RU" dirty="0" err="1"/>
              <a:t>неокласиків</a:t>
            </a:r>
            <a:r>
              <a:rPr lang="ru-RU" dirty="0"/>
              <a:t>». </a:t>
            </a:r>
            <a:r>
              <a:rPr lang="ru-RU" dirty="0" err="1"/>
              <a:t>Впродовж</a:t>
            </a:r>
            <a:r>
              <a:rPr lang="ru-RU" dirty="0"/>
              <a:t> </a:t>
            </a:r>
            <a:r>
              <a:rPr lang="ru-RU" dirty="0" err="1"/>
              <a:t>десятиріччя</a:t>
            </a:r>
            <a:r>
              <a:rPr lang="ru-RU" dirty="0"/>
              <a:t> </a:t>
            </a:r>
            <a:r>
              <a:rPr lang="ru-RU" dirty="0" err="1"/>
              <a:t>вийшло</a:t>
            </a:r>
            <a:r>
              <a:rPr lang="ru-RU" dirty="0"/>
              <a:t> 10 </a:t>
            </a:r>
            <a:r>
              <a:rPr lang="ru-RU" dirty="0" err="1"/>
              <a:t>поезій</a:t>
            </a:r>
            <a:r>
              <a:rPr lang="ru-RU" dirty="0"/>
              <a:t>.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48680"/>
            <a:ext cx="4392488" cy="568863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04306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9736" y="188640"/>
            <a:ext cx="8251399" cy="65421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i="1" dirty="0"/>
              <a:t>	У 1920-тих роках вступив до </a:t>
            </a:r>
            <a:r>
              <a:rPr lang="ru-RU" i="1" dirty="0" err="1"/>
              <a:t>київських</a:t>
            </a:r>
            <a:r>
              <a:rPr lang="ru-RU" i="1" dirty="0"/>
              <a:t> «</a:t>
            </a:r>
            <a:r>
              <a:rPr lang="ru-RU" i="1" dirty="0" err="1"/>
              <a:t>неокласиків</a:t>
            </a:r>
            <a:r>
              <a:rPr lang="ru-RU" i="1" dirty="0"/>
              <a:t>». </a:t>
            </a:r>
            <a:r>
              <a:rPr lang="ru-RU" i="1" dirty="0" err="1"/>
              <a:t>Впродовж</a:t>
            </a:r>
            <a:r>
              <a:rPr lang="ru-RU" i="1" dirty="0"/>
              <a:t> </a:t>
            </a:r>
            <a:r>
              <a:rPr lang="ru-RU" i="1" dirty="0" err="1"/>
              <a:t>десятиріччя</a:t>
            </a:r>
            <a:r>
              <a:rPr lang="ru-RU" i="1" dirty="0"/>
              <a:t> </a:t>
            </a:r>
            <a:r>
              <a:rPr lang="ru-RU" i="1" dirty="0" err="1"/>
              <a:t>вийшло</a:t>
            </a:r>
            <a:r>
              <a:rPr lang="ru-RU" i="1" dirty="0"/>
              <a:t> 10 </a:t>
            </a:r>
            <a:r>
              <a:rPr lang="ru-RU" i="1" dirty="0" err="1"/>
              <a:t>поезій</a:t>
            </a:r>
            <a:r>
              <a:rPr lang="ru-RU" i="1" dirty="0"/>
              <a:t>.</a:t>
            </a:r>
          </a:p>
          <a:p>
            <a:pPr marL="0" indent="0">
              <a:buNone/>
            </a:pPr>
            <a:r>
              <a:rPr lang="ru-RU" i="1" dirty="0"/>
              <a:t>	У 1931р  </a:t>
            </a:r>
            <a:r>
              <a:rPr lang="uk-UA" i="1" dirty="0"/>
              <a:t>М.</a:t>
            </a:r>
            <a:r>
              <a:rPr lang="ru-RU" i="1" dirty="0" err="1"/>
              <a:t>Рильського</a:t>
            </a:r>
            <a:r>
              <a:rPr lang="ru-RU" i="1" dirty="0"/>
              <a:t> на один </a:t>
            </a:r>
            <a:r>
              <a:rPr lang="ru-RU" i="1" dirty="0" err="1"/>
              <a:t>рік</a:t>
            </a:r>
            <a:r>
              <a:rPr lang="ru-RU" i="1" dirty="0"/>
              <a:t> </a:t>
            </a:r>
            <a:r>
              <a:rPr lang="ru-RU" i="1" dirty="0" err="1"/>
              <a:t>заарештували</a:t>
            </a:r>
            <a:r>
              <a:rPr lang="ru-RU" i="1" dirty="0"/>
              <a:t> за критику </a:t>
            </a:r>
            <a:r>
              <a:rPr lang="ru-RU" i="1" dirty="0" err="1"/>
              <a:t>комуністичної</a:t>
            </a:r>
            <a:r>
              <a:rPr lang="ru-RU" i="1" dirty="0"/>
              <a:t> </a:t>
            </a:r>
            <a:r>
              <a:rPr lang="ru-RU" i="1" dirty="0" err="1"/>
              <a:t>реальності</a:t>
            </a:r>
            <a:r>
              <a:rPr lang="ru-RU" i="1" dirty="0"/>
              <a:t>. У 1932 </a:t>
            </a:r>
            <a:r>
              <a:rPr lang="ru-RU" i="1" dirty="0" err="1"/>
              <a:t>році</a:t>
            </a:r>
            <a:r>
              <a:rPr lang="ru-RU" i="1" dirty="0"/>
              <a:t> </a:t>
            </a:r>
            <a:r>
              <a:rPr lang="ru-RU" i="1" dirty="0" err="1"/>
              <a:t>творчість</a:t>
            </a:r>
            <a:r>
              <a:rPr lang="ru-RU" i="1" dirty="0"/>
              <a:t> Максима </a:t>
            </a:r>
            <a:r>
              <a:rPr lang="ru-RU" i="1" dirty="0" err="1"/>
              <a:t>Рильського</a:t>
            </a:r>
            <a:r>
              <a:rPr lang="ru-RU" i="1" dirty="0"/>
              <a:t> </a:t>
            </a:r>
            <a:r>
              <a:rPr lang="ru-RU" i="1" dirty="0" err="1"/>
              <a:t>зазнає</a:t>
            </a:r>
            <a:r>
              <a:rPr lang="ru-RU" i="1" dirty="0"/>
              <a:t> </a:t>
            </a:r>
            <a:r>
              <a:rPr lang="ru-RU" i="1" dirty="0" err="1"/>
              <a:t>змін</a:t>
            </a:r>
            <a:r>
              <a:rPr lang="ru-RU" i="1" dirty="0"/>
              <a:t>: у </a:t>
            </a:r>
            <a:r>
              <a:rPr lang="ru-RU" i="1" dirty="0" err="1"/>
              <a:t>збірці</a:t>
            </a:r>
            <a:r>
              <a:rPr lang="ru-RU" i="1" dirty="0"/>
              <a:t> "Знак </a:t>
            </a:r>
            <a:r>
              <a:rPr lang="ru-RU" i="1" dirty="0" err="1"/>
              <a:t>терезів</a:t>
            </a:r>
            <a:r>
              <a:rPr lang="ru-RU" i="1" dirty="0"/>
              <a:t>" (1932 р.) </a:t>
            </a:r>
            <a:r>
              <a:rPr lang="ru-RU" i="1" dirty="0" err="1"/>
              <a:t>він</a:t>
            </a:r>
            <a:r>
              <a:rPr lang="ru-RU" i="1" dirty="0"/>
              <a:t> </a:t>
            </a:r>
            <a:r>
              <a:rPr lang="ru-RU" i="1" dirty="0" err="1"/>
              <a:t>проголошує</a:t>
            </a:r>
            <a:r>
              <a:rPr lang="ru-RU" i="1" dirty="0"/>
              <a:t> </a:t>
            </a:r>
            <a:r>
              <a:rPr lang="ru-RU" i="1" dirty="0" err="1"/>
              <a:t>активне</a:t>
            </a:r>
            <a:r>
              <a:rPr lang="ru-RU" i="1" dirty="0"/>
              <a:t> </a:t>
            </a:r>
            <a:r>
              <a:rPr lang="ru-RU" i="1" dirty="0" err="1"/>
              <a:t>сприйняття</a:t>
            </a:r>
            <a:r>
              <a:rPr lang="ru-RU" i="1" dirty="0"/>
              <a:t> </a:t>
            </a:r>
            <a:r>
              <a:rPr lang="ru-RU" i="1" dirty="0" err="1"/>
              <a:t>радянської</a:t>
            </a:r>
            <a:r>
              <a:rPr lang="ru-RU" i="1" dirty="0"/>
              <a:t> </a:t>
            </a:r>
            <a:r>
              <a:rPr lang="ru-RU" i="1" dirty="0" err="1"/>
              <a:t>дійсності</a:t>
            </a:r>
            <a:r>
              <a:rPr lang="ru-RU" i="1" dirty="0"/>
              <a:t>. </a:t>
            </a:r>
            <a:r>
              <a:rPr lang="ru-RU" i="1" dirty="0" err="1"/>
              <a:t>Завдяки</a:t>
            </a:r>
            <a:r>
              <a:rPr lang="ru-RU" i="1" dirty="0"/>
              <a:t> </a:t>
            </a:r>
            <a:r>
              <a:rPr lang="ru-RU" i="1" dirty="0" err="1"/>
              <a:t>цьому</a:t>
            </a:r>
            <a:r>
              <a:rPr lang="ru-RU" i="1" dirty="0"/>
              <a:t> </a:t>
            </a:r>
            <a:r>
              <a:rPr lang="ru-RU" i="1" dirty="0" err="1"/>
              <a:t>він</a:t>
            </a:r>
            <a:r>
              <a:rPr lang="ru-RU" i="1" dirty="0"/>
              <a:t> став </a:t>
            </a:r>
            <a:r>
              <a:rPr lang="ru-RU" i="1" dirty="0" err="1"/>
              <a:t>єдиним</a:t>
            </a:r>
            <a:r>
              <a:rPr lang="ru-RU" i="1" dirty="0"/>
              <a:t> з </a:t>
            </a:r>
            <a:r>
              <a:rPr lang="ru-RU" i="1" dirty="0" err="1"/>
              <a:t>неокласиків</a:t>
            </a:r>
            <a:r>
              <a:rPr lang="ru-RU" i="1" dirty="0"/>
              <a:t>, </a:t>
            </a:r>
            <a:r>
              <a:rPr lang="ru-RU" i="1" dirty="0" err="1"/>
              <a:t>хто</a:t>
            </a:r>
            <a:r>
              <a:rPr lang="ru-RU" i="1" dirty="0"/>
              <a:t> </a:t>
            </a:r>
            <a:r>
              <a:rPr lang="ru-RU" i="1" dirty="0" err="1"/>
              <a:t>врятувався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сталінського</a:t>
            </a:r>
            <a:r>
              <a:rPr lang="ru-RU" i="1" dirty="0"/>
              <a:t> </a:t>
            </a:r>
            <a:r>
              <a:rPr lang="ru-RU" i="1" dirty="0" err="1"/>
              <a:t>терору</a:t>
            </a:r>
            <a:r>
              <a:rPr lang="ru-RU" i="1" dirty="0"/>
              <a:t>. </a:t>
            </a:r>
            <a:r>
              <a:rPr lang="ru-RU" i="1" dirty="0" err="1"/>
              <a:t>Також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зарахували</a:t>
            </a:r>
            <a:r>
              <a:rPr lang="ru-RU" i="1" dirty="0"/>
              <a:t> до числа </a:t>
            </a:r>
            <a:r>
              <a:rPr lang="ru-RU" i="1" dirty="0" err="1"/>
              <a:t>офіційних</a:t>
            </a:r>
            <a:r>
              <a:rPr lang="ru-RU" i="1" dirty="0"/>
              <a:t> </a:t>
            </a:r>
            <a:r>
              <a:rPr lang="ru-RU" i="1" dirty="0" err="1"/>
              <a:t>радянських</a:t>
            </a:r>
            <a:r>
              <a:rPr lang="ru-RU" i="1" dirty="0"/>
              <a:t> </a:t>
            </a:r>
            <a:r>
              <a:rPr lang="ru-RU" i="1" dirty="0" err="1"/>
              <a:t>поетів</a:t>
            </a:r>
            <a:r>
              <a:rPr lang="ru-RU" i="1" dirty="0"/>
              <a:t>.</a:t>
            </a:r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5" y="188640"/>
            <a:ext cx="3253325" cy="2923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3265823"/>
            <a:ext cx="263477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34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524000" y="228601"/>
            <a:ext cx="8510588" cy="1325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Максим </a:t>
            </a:r>
            <a:r>
              <a:rPr lang="ru-RU" dirty="0" err="1" smtClean="0"/>
              <a:t>Тадейович</a:t>
            </a:r>
            <a:r>
              <a:rPr lang="ru-RU" dirty="0" smtClean="0"/>
              <a:t> </a:t>
            </a:r>
            <a:r>
              <a:rPr lang="ru-RU" dirty="0" err="1" smtClean="0"/>
              <a:t>Рильський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147" name="Picture 2" descr="D:\Документи\Maksym_Rylsky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14400"/>
            <a:ext cx="304323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Прямоугольник 6"/>
          <p:cNvSpPr>
            <a:spLocks noChangeArrowheads="1"/>
          </p:cNvSpPr>
          <p:nvPr/>
        </p:nvSpPr>
        <p:spPr bwMode="auto">
          <a:xfrm>
            <a:off x="1828800" y="3810000"/>
            <a:ext cx="38862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Поет-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неокласик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публіцист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фольклорист,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мистецтвознавець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літературознавець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мовознавець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 Золоте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поета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називали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друзі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органічних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поетів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(Є. </a:t>
            </a:r>
            <a:r>
              <a:rPr lang="ru-RU" altLang="uk-UA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Маланюк</a:t>
            </a:r>
            <a:r>
              <a:rPr lang="ru-RU" altLang="uk-UA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6149" name="Прямоугольник 7"/>
          <p:cNvSpPr>
            <a:spLocks noChangeArrowheads="1"/>
          </p:cNvSpPr>
          <p:nvPr/>
        </p:nvSpPr>
        <p:spPr bwMode="auto">
          <a:xfrm>
            <a:off x="5867400" y="1143000"/>
            <a:ext cx="45720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uk-UA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altLang="uk-UA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altLang="uk-UA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лаконізм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ліризм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вислову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яскравість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епітетів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досконалість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поетичної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витонченість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почуттів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універсалізм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художнього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культурологічна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масштабність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altLang="uk-UA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теми: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культурологічні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патріотична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лірика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розмаїття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строф і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худ.форм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дистихи,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терцети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катрени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секстини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нони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децими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класичний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сонет,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олександрійський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вірш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ru-RU" altLang="uk-UA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</a:t>
            </a:r>
            <a:r>
              <a:rPr lang="ru-RU" altLang="uk-UA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altLang="uk-UA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Неокласичний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(«перше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Воєнні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роки – «друге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Третє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(к. 50–60-ті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хрущовської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відлиги</a:t>
            </a:r>
            <a:r>
              <a:rPr lang="ru-RU" altLang="uk-UA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9319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i="1" dirty="0"/>
              <a:t>Неокласицизм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213446"/>
            <a:ext cx="11449272" cy="5446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i="1" dirty="0" err="1"/>
              <a:t>Неокласицизм</a:t>
            </a:r>
            <a:r>
              <a:rPr lang="ru-RU" i="1" dirty="0"/>
              <a:t> (з </a:t>
            </a:r>
            <a:r>
              <a:rPr lang="ru-RU" i="1" dirty="0" err="1"/>
              <a:t>грецької</a:t>
            </a:r>
            <a:r>
              <a:rPr lang="ru-RU" i="1" dirty="0"/>
              <a:t> </a:t>
            </a:r>
            <a:r>
              <a:rPr lang="ru-RU" i="1" dirty="0" err="1"/>
              <a:t>новий</a:t>
            </a:r>
            <a:r>
              <a:rPr lang="ru-RU" i="1" dirty="0"/>
              <a:t> і </a:t>
            </a:r>
            <a:r>
              <a:rPr lang="ru-RU" i="1" dirty="0" err="1"/>
              <a:t>зразковий</a:t>
            </a:r>
            <a:r>
              <a:rPr lang="ru-RU" i="1" dirty="0"/>
              <a:t>) — </a:t>
            </a:r>
            <a:r>
              <a:rPr lang="ru-RU" i="1" dirty="0" err="1"/>
              <a:t>течія</a:t>
            </a:r>
            <a:r>
              <a:rPr lang="ru-RU" i="1" dirty="0"/>
              <a:t> в </a:t>
            </a:r>
            <a:r>
              <a:rPr lang="ru-RU" i="1" dirty="0" err="1"/>
              <a:t>літературі</a:t>
            </a:r>
            <a:r>
              <a:rPr lang="ru-RU" i="1" dirty="0"/>
              <a:t> та </a:t>
            </a:r>
            <a:r>
              <a:rPr lang="ru-RU" i="1" dirty="0" err="1"/>
              <a:t>мистецтві</a:t>
            </a:r>
            <a:r>
              <a:rPr lang="ru-RU" i="1" dirty="0"/>
              <a:t>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з'явилась</a:t>
            </a:r>
            <a:r>
              <a:rPr lang="ru-RU" i="1" dirty="0"/>
              <a:t> </a:t>
            </a:r>
            <a:r>
              <a:rPr lang="ru-RU" i="1" dirty="0" err="1"/>
              <a:t>значно</a:t>
            </a:r>
            <a:r>
              <a:rPr lang="ru-RU" i="1" dirty="0"/>
              <a:t> </a:t>
            </a:r>
            <a:r>
              <a:rPr lang="ru-RU" i="1" dirty="0" err="1"/>
              <a:t>пізніше</a:t>
            </a:r>
            <a:r>
              <a:rPr lang="ru-RU" i="1" dirty="0"/>
              <a:t> </a:t>
            </a:r>
            <a:r>
              <a:rPr lang="ru-RU" i="1" dirty="0" err="1"/>
              <a:t>занепаду</a:t>
            </a:r>
            <a:r>
              <a:rPr lang="ru-RU" i="1" dirty="0"/>
              <a:t> </a:t>
            </a:r>
            <a:r>
              <a:rPr lang="ru-RU" i="1" dirty="0" err="1"/>
              <a:t>класицизму</a:t>
            </a:r>
            <a:r>
              <a:rPr lang="ru-RU" i="1" dirty="0"/>
              <a:t> як </a:t>
            </a:r>
            <a:r>
              <a:rPr lang="ru-RU" i="1" dirty="0" err="1"/>
              <a:t>літературного</a:t>
            </a:r>
            <a:r>
              <a:rPr lang="ru-RU" i="1" dirty="0"/>
              <a:t> </a:t>
            </a:r>
            <a:r>
              <a:rPr lang="ru-RU" i="1" dirty="0" err="1"/>
              <a:t>напряму</a:t>
            </a:r>
            <a:r>
              <a:rPr lang="ru-RU" i="1" dirty="0"/>
              <a:t> і </a:t>
            </a:r>
            <a:r>
              <a:rPr lang="ru-RU" i="1" dirty="0" err="1"/>
              <a:t>знайшла</a:t>
            </a:r>
            <a:r>
              <a:rPr lang="ru-RU" i="1" dirty="0"/>
              <a:t> </a:t>
            </a:r>
            <a:r>
              <a:rPr lang="ru-RU" i="1" dirty="0" err="1"/>
              <a:t>свій</a:t>
            </a:r>
            <a:r>
              <a:rPr lang="ru-RU" i="1" dirty="0"/>
              <a:t> </a:t>
            </a:r>
            <a:r>
              <a:rPr lang="ru-RU" i="1" dirty="0" err="1"/>
              <a:t>вияв</a:t>
            </a:r>
            <a:r>
              <a:rPr lang="ru-RU" i="1" dirty="0"/>
              <a:t> у </a:t>
            </a:r>
            <a:r>
              <a:rPr lang="ru-RU" i="1" dirty="0" err="1">
                <a:solidFill>
                  <a:srgbClr val="0070C0"/>
                </a:solidFill>
              </a:rPr>
              <a:t>використанні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античних</a:t>
            </a:r>
            <a:r>
              <a:rPr lang="ru-RU" i="1" dirty="0">
                <a:solidFill>
                  <a:srgbClr val="0070C0"/>
                </a:solidFill>
              </a:rPr>
              <a:t> тем і </a:t>
            </a:r>
            <a:r>
              <a:rPr lang="ru-RU" i="1" dirty="0" err="1">
                <a:solidFill>
                  <a:srgbClr val="0070C0"/>
                </a:solidFill>
              </a:rPr>
              <a:t>сюжетів</a:t>
            </a:r>
            <a:r>
              <a:rPr lang="ru-RU" i="1" dirty="0">
                <a:solidFill>
                  <a:srgbClr val="0070C0"/>
                </a:solidFill>
              </a:rPr>
              <a:t>, </a:t>
            </a:r>
            <a:r>
              <a:rPr lang="ru-RU" i="1" dirty="0" err="1">
                <a:solidFill>
                  <a:srgbClr val="0070C0"/>
                </a:solidFill>
              </a:rPr>
              <a:t>міфологічних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образів</a:t>
            </a:r>
            <a:r>
              <a:rPr lang="ru-RU" i="1" dirty="0">
                <a:solidFill>
                  <a:srgbClr val="0070C0"/>
                </a:solidFill>
              </a:rPr>
              <a:t> і </a:t>
            </a:r>
            <a:r>
              <a:rPr lang="ru-RU" i="1" dirty="0" err="1">
                <a:solidFill>
                  <a:srgbClr val="0070C0"/>
                </a:solidFill>
              </a:rPr>
              <a:t>мотивів</a:t>
            </a:r>
            <a:r>
              <a:rPr lang="ru-RU" i="1" dirty="0">
                <a:solidFill>
                  <a:srgbClr val="0070C0"/>
                </a:solidFill>
              </a:rPr>
              <a:t>, </a:t>
            </a:r>
            <a:r>
              <a:rPr lang="ru-RU" i="1" dirty="0" err="1">
                <a:solidFill>
                  <a:srgbClr val="0070C0"/>
                </a:solidFill>
              </a:rPr>
              <a:t>проголошенні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гасел</a:t>
            </a:r>
            <a:r>
              <a:rPr lang="ru-RU" i="1" dirty="0">
                <a:solidFill>
                  <a:srgbClr val="0070C0"/>
                </a:solidFill>
              </a:rPr>
              <a:t> «чистого» </a:t>
            </a:r>
            <a:r>
              <a:rPr lang="ru-RU" i="1" dirty="0" err="1">
                <a:solidFill>
                  <a:srgbClr val="0070C0"/>
                </a:solidFill>
              </a:rPr>
              <a:t>мистецтва</a:t>
            </a:r>
            <a:r>
              <a:rPr lang="ru-RU" i="1" dirty="0">
                <a:solidFill>
                  <a:srgbClr val="0070C0"/>
                </a:solidFill>
              </a:rPr>
              <a:t> та культу </a:t>
            </a:r>
            <a:r>
              <a:rPr lang="ru-RU" i="1" dirty="0" err="1">
                <a:solidFill>
                  <a:srgbClr val="0070C0"/>
                </a:solidFill>
              </a:rPr>
              <a:t>позбавленої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суспільного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змісту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художньої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форми</a:t>
            </a:r>
            <a:r>
              <a:rPr lang="ru-RU" i="1" dirty="0">
                <a:solidFill>
                  <a:srgbClr val="0070C0"/>
                </a:solidFill>
              </a:rPr>
              <a:t>, в </a:t>
            </a:r>
            <a:r>
              <a:rPr lang="ru-RU" i="1" dirty="0" err="1">
                <a:solidFill>
                  <a:srgbClr val="0070C0"/>
                </a:solidFill>
              </a:rPr>
              <a:t>оспівуванні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земних</a:t>
            </a:r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err="1">
                <a:solidFill>
                  <a:srgbClr val="0070C0"/>
                </a:solidFill>
              </a:rPr>
              <a:t>насолод</a:t>
            </a:r>
            <a:r>
              <a:rPr lang="ru-RU" i="1" dirty="0"/>
              <a:t>. </a:t>
            </a:r>
            <a:endParaRPr lang="en-US" i="1" dirty="0"/>
          </a:p>
          <a:p>
            <a:pPr marL="0" indent="0">
              <a:buNone/>
            </a:pPr>
            <a:r>
              <a:rPr lang="ru-RU" i="1" dirty="0" err="1"/>
              <a:t>Неокласицизм</a:t>
            </a:r>
            <a:r>
              <a:rPr lang="ru-RU" i="1" dirty="0"/>
              <a:t> </a:t>
            </a:r>
            <a:r>
              <a:rPr lang="ru-RU" i="1" dirty="0" err="1"/>
              <a:t>виник</a:t>
            </a:r>
            <a:r>
              <a:rPr lang="ru-RU" i="1" dirty="0"/>
              <a:t> у </a:t>
            </a:r>
            <a:r>
              <a:rPr lang="ru-RU" i="1" dirty="0" err="1"/>
              <a:t>західноєвропейській</a:t>
            </a:r>
            <a:r>
              <a:rPr lang="ru-RU" i="1" dirty="0"/>
              <a:t> </a:t>
            </a:r>
            <a:r>
              <a:rPr lang="ru-RU" i="1" dirty="0" err="1"/>
              <a:t>літературі</a:t>
            </a:r>
            <a:r>
              <a:rPr lang="ru-RU" i="1" dirty="0"/>
              <a:t> в </a:t>
            </a:r>
            <a:r>
              <a:rPr lang="ru-RU" i="1" dirty="0" err="1"/>
              <a:t>середині</a:t>
            </a:r>
            <a:r>
              <a:rPr lang="ru-RU" i="1" dirty="0"/>
              <a:t> XIX ст.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2659150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E897C-D127-EE12-59E5-B58054CE0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7930" y="322011"/>
            <a:ext cx="12360695" cy="1368152"/>
          </a:xfrm>
        </p:spPr>
        <p:txBody>
          <a:bodyPr>
            <a:noAutofit/>
          </a:bodyPr>
          <a:lstStyle/>
          <a:p>
            <a:r>
              <a:rPr kumimoji="0" lang="uk-UA" altLang="uk-UA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«Неокласика» –</a:t>
            </a:r>
            <a:r>
              <a:rPr kumimoji="0" lang="uk-UA" altLang="uk-UA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умовна назва естетичної платформи невеликого кола київських поетів, літературознавців і перекладачів періоду «Розстріляного відродження»:</a:t>
            </a:r>
            <a:br>
              <a:rPr kumimoji="0" lang="uk-UA" altLang="uk-UA" sz="3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endParaRPr lang="uk-UA" sz="3200" i="1" dirty="0">
              <a:latin typeface="+mn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DEC7694-3ED3-7E10-BE5F-54E0EAB477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483540" y="2276872"/>
            <a:ext cx="676424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Миколи Зерова (лідер);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Михайла Драй-Хмари;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Павла </a:t>
            </a:r>
            <a:r>
              <a:rPr kumimoji="0" lang="uk-UA" altLang="uk-UA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Филиповича</a:t>
            </a: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Юрія Клена (Освальда </a:t>
            </a:r>
            <a:r>
              <a:rPr kumimoji="0" lang="uk-UA" altLang="uk-UA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Бургардта</a:t>
            </a: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);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uk-UA" alt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Максима Рильського.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uk-UA" altLang="uk-UA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865570-5B4E-ED13-13D1-D9DA4CED0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16" y="1773062"/>
            <a:ext cx="5703871" cy="473511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4434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>
            <a:extLst>
              <a:ext uri="{FF2B5EF4-FFF2-40B4-BE49-F238E27FC236}">
                <a16:creationId xmlns:a16="http://schemas.microsoft.com/office/drawing/2014/main" id="{29CA6053-D399-9A6F-61CE-B2C48151ED5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191344" y="1627158"/>
            <a:ext cx="11809312" cy="369331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	Не дбали про своє організаційне оформлення й не виступали з </a:t>
            </a:r>
            <a:r>
              <a:rPr kumimoji="0" lang="uk-UA" altLang="uk-UA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ідейно</a:t>
            </a: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-естетичними маніфестами – </a:t>
            </a:r>
            <a:r>
              <a:rPr kumimoji="0" lang="uk-UA" altLang="uk-UA" sz="2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</a:rPr>
              <a:t>неформальне товариство вільних митців</a:t>
            </a: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що гуртувалися спочатку при часописі «Книгар», а згодом – навколо видавництва «Слово».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	Михайло Драй-Хмара в сонеті «Лебеді»</a:t>
            </a: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назвав «неокласиків» </a:t>
            </a:r>
            <a:r>
              <a:rPr kumimoji="0" lang="uk-UA" altLang="uk-UA" sz="2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«гроном п'ятірним нездоланих співців»</a:t>
            </a: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	</a:t>
            </a:r>
            <a:r>
              <a:rPr kumimoji="0" lang="uk-UA" altLang="uk-UA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Шостий </a:t>
            </a:r>
            <a:r>
              <a:rPr kumimoji="0" lang="uk-UA" altLang="uk-UA" sz="2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у «п'ятірному гроні» –</a:t>
            </a: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uk-UA" altLang="uk-U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Віктор </a:t>
            </a:r>
            <a:r>
              <a:rPr kumimoji="0" lang="uk-UA" altLang="uk-UA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Домонтович</a:t>
            </a:r>
            <a:r>
              <a:rPr kumimoji="0" lang="uk-UA" altLang="uk-UA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(Петров),</a:t>
            </a:r>
            <a:r>
              <a:rPr kumimoji="0" lang="uk-UA" altLang="uk-UA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єдиний прозаїк серед «неокласиків».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4131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4294967295"/>
          </p:nvPr>
        </p:nvSpPr>
        <p:spPr>
          <a:xfrm>
            <a:off x="5791201" y="228600"/>
            <a:ext cx="4651375" cy="64008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«Аристократизм духу»,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протистояння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духовній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варваризації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Орієнтація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довершену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культуру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поетичного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мислення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дисципліну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поетичного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мовлення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Тяжіння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гармонії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раціональною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сферою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почуттями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Захоплення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досконалістю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античної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лірики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відродження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класицизму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філігранністю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творів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французьких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парнасців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D:\Документи\220px-Psyche_revived_Louvre_MR17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2636912"/>
            <a:ext cx="3650219" cy="363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35560" y="6283897"/>
            <a:ext cx="2895600" cy="46166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i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3" tooltip="Антоніо Канова"/>
              </a:rPr>
              <a:t>Антоніо</a:t>
            </a:r>
            <a:r>
              <a:rPr lang="ru-RU" sz="1200" i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3" tooltip="Антоніо Канова"/>
              </a:rPr>
              <a:t> </a:t>
            </a:r>
            <a:r>
              <a:rPr lang="ru-RU" sz="1200" i="1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3" tooltip="Антоніо Канова"/>
              </a:rPr>
              <a:t>Канова</a:t>
            </a:r>
            <a:r>
              <a:rPr lang="ru-RU" sz="1200" i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</a:rPr>
              <a:t>. </a:t>
            </a:r>
          </a:p>
          <a:p>
            <a:pPr algn="ctr">
              <a:defRPr/>
            </a:pPr>
            <a:r>
              <a:rPr lang="ru-RU" sz="1200" i="1" u="sng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«</a:t>
            </a:r>
            <a:r>
              <a:rPr lang="ru-RU" sz="1200" i="1" u="sng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Купідон</a:t>
            </a:r>
            <a:r>
              <a:rPr lang="ru-RU" sz="1200" i="1" u="sng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, </a:t>
            </a:r>
            <a:r>
              <a:rPr lang="ru-RU" sz="1200" i="1" u="sng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що</a:t>
            </a:r>
            <a:r>
              <a:rPr lang="ru-RU" sz="1200" i="1" u="sng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 </a:t>
            </a:r>
            <a:r>
              <a:rPr lang="ru-RU" sz="1200" i="1" u="sng" dirty="0" err="1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цілує</a:t>
            </a:r>
            <a:r>
              <a:rPr lang="ru-RU" sz="1200" i="1" u="sng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10000"/>
                  </a:schemeClr>
                </a:solidFill>
                <a:hlinkClick r:id="rId4"/>
              </a:rPr>
              <a:t> Психею»</a:t>
            </a:r>
            <a:endParaRPr lang="ru-RU" sz="1200" i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0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dirty="0"/>
              <a:t>Своєрідним </a:t>
            </a:r>
            <a:r>
              <a:rPr lang="uk-UA" altLang="uk-UA" b="1" i="1" dirty="0"/>
              <a:t>естетичним кредо</a:t>
            </a:r>
            <a:r>
              <a:rPr lang="uk-UA" altLang="uk-UA" dirty="0"/>
              <a:t> київських «неокласиків» є </a:t>
            </a:r>
            <a:r>
              <a:rPr lang="uk-UA" altLang="uk-UA" b="1" dirty="0"/>
              <a:t>сонет Миколи Зерова «</a:t>
            </a:r>
            <a:r>
              <a:rPr lang="uk-UA" altLang="uk-UA" b="1" dirty="0" err="1"/>
              <a:t>Pro</a:t>
            </a:r>
            <a:r>
              <a:rPr lang="uk-UA" altLang="uk-UA" b="1" dirty="0"/>
              <a:t> </a:t>
            </a:r>
            <a:r>
              <a:rPr lang="uk-UA" altLang="uk-UA" b="1" dirty="0" err="1"/>
              <a:t>domo</a:t>
            </a:r>
            <a:r>
              <a:rPr lang="uk-UA" altLang="uk-UA" b="1" dirty="0"/>
              <a:t>»</a:t>
            </a:r>
            <a:r>
              <a:rPr lang="uk-UA" altLang="uk-UA" dirty="0"/>
              <a:t> («На захист», початкова назва – «Молода Україна»):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i="1" dirty="0"/>
              <a:t>Класична пластика, і контур строгий,</a:t>
            </a:r>
            <a:endParaRPr lang="uk-UA" altLang="uk-UA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i="1" dirty="0"/>
              <a:t>і логіки залізна течія –</a:t>
            </a:r>
            <a:endParaRPr lang="uk-UA" altLang="uk-UA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i="1" dirty="0"/>
              <a:t>Оце твоя, поезіє, дорога.</a:t>
            </a:r>
            <a:endParaRPr lang="uk-UA" altLang="uk-UA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i="1" dirty="0" err="1"/>
              <a:t>Леконт</a:t>
            </a:r>
            <a:r>
              <a:rPr lang="uk-UA" altLang="uk-UA" i="1" dirty="0"/>
              <a:t> де Ліль, Жозе </a:t>
            </a:r>
            <a:r>
              <a:rPr lang="uk-UA" altLang="uk-UA" i="1" dirty="0" err="1"/>
              <a:t>Ередіа</a:t>
            </a:r>
            <a:r>
              <a:rPr lang="uk-UA" altLang="uk-UA" i="1" dirty="0"/>
              <a:t>,</a:t>
            </a:r>
            <a:endParaRPr lang="uk-UA" altLang="uk-UA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i="1" dirty="0"/>
              <a:t>Парнаських зір </a:t>
            </a:r>
            <a:r>
              <a:rPr lang="uk-UA" altLang="uk-UA" i="1" dirty="0" err="1"/>
              <a:t>незахідне</a:t>
            </a:r>
            <a:r>
              <a:rPr lang="uk-UA" altLang="uk-UA" i="1" dirty="0"/>
              <a:t> сузір'я</a:t>
            </a:r>
            <a:endParaRPr lang="uk-UA" altLang="uk-UA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i="1" dirty="0"/>
              <a:t>Зведуть тебе на справжні верхогір'я.</a:t>
            </a: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3097996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/>
        </p:nvGraphicFramePr>
        <p:xfrm>
          <a:off x="2438400" y="609600"/>
          <a:ext cx="7239000" cy="5411788"/>
        </p:xfrm>
        <a:graphic>
          <a:graphicData uri="http://schemas.openxmlformats.org/drawingml/2006/table">
            <a:tbl>
              <a:tblPr/>
              <a:tblGrid>
                <a:gridCol w="3463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5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91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Спільне</a:t>
                      </a:r>
                      <a:endParaRPr kumimoji="0" lang="uk-U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85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новаторські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пошуки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визнання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слова як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важливої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суспільної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естетичної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категорії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майстерність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звукописі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1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Відмінне</a:t>
                      </a:r>
                      <a:endParaRPr kumimoji="0" lang="uk-U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футуристи</a:t>
                      </a:r>
                      <a:endParaRPr kumimoji="0" lang="uk-UA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неокласики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kumimoji="0" lang="uk-UA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5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урбаністичні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мотиви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«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погляд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майбутнє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»;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деструкція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класичної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експерименти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словом,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словотвором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«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погляд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минуле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»;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дотримання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класичної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вишуканість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MS Mincho" pitchFamily="49" charset="-128"/>
                          <a:cs typeface="Times New Roman" pitchFamily="18" charset="0"/>
                        </a:rPr>
                        <a:t>✵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теми,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далекі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суспільних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проблем.</a:t>
                      </a: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61616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043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Ознайомся </a:t>
            </a:r>
            <a:endParaRPr lang="uk-UA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159896" y="3212976"/>
            <a:ext cx="1917927" cy="2880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4928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ru-RU" b="1" dirty="0" err="1">
                <a:effectLst/>
              </a:rPr>
              <a:t>Микола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Костьович</a:t>
            </a:r>
            <a:r>
              <a:rPr lang="ru-RU" b="1" dirty="0">
                <a:effectLst/>
              </a:rPr>
              <a:t> Зеров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8780" y="1168936"/>
            <a:ext cx="679786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 err="1"/>
              <a:t>Н</a:t>
            </a:r>
            <a:r>
              <a:rPr lang="ru-RU" i="1" dirty="0" err="1">
                <a:effectLst/>
              </a:rPr>
              <a:t>ародився</a:t>
            </a:r>
            <a:r>
              <a:rPr lang="ru-RU" i="1" dirty="0">
                <a:effectLst/>
              </a:rPr>
              <a:t> 26 </a:t>
            </a:r>
            <a:r>
              <a:rPr lang="ru-RU" i="1" dirty="0" err="1">
                <a:effectLst/>
              </a:rPr>
              <a:t>квітня</a:t>
            </a:r>
            <a:r>
              <a:rPr lang="ru-RU" i="1" dirty="0">
                <a:effectLst/>
              </a:rPr>
              <a:t> 1890 року в </a:t>
            </a:r>
            <a:r>
              <a:rPr lang="ru-RU" i="1" dirty="0" err="1">
                <a:effectLst/>
              </a:rPr>
              <a:t>повітовому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місті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Зінькові</a:t>
            </a:r>
            <a:r>
              <a:rPr lang="ru-RU" i="1" dirty="0">
                <a:effectLst/>
              </a:rPr>
              <a:t> на </a:t>
            </a:r>
            <a:r>
              <a:rPr lang="ru-RU" i="1" dirty="0" err="1">
                <a:effectLst/>
              </a:rPr>
              <a:t>Полтавщині</a:t>
            </a:r>
            <a:r>
              <a:rPr lang="ru-RU" i="1" dirty="0"/>
              <a:t>. </a:t>
            </a:r>
            <a:endParaRPr lang="en-US" i="1" dirty="0"/>
          </a:p>
          <a:p>
            <a:pPr marL="0" indent="0">
              <a:buNone/>
            </a:pPr>
            <a:r>
              <a:rPr lang="ru-RU" i="1" dirty="0" err="1"/>
              <a:t>Був</a:t>
            </a:r>
            <a:r>
              <a:rPr lang="ru-RU" i="1" dirty="0"/>
              <a:t> </a:t>
            </a:r>
            <a:r>
              <a:rPr lang="ru-RU" i="1" dirty="0">
                <a:effectLst/>
              </a:rPr>
              <a:t>студентом </a:t>
            </a:r>
            <a:r>
              <a:rPr lang="ru-RU" i="1" dirty="0" err="1">
                <a:effectLst/>
              </a:rPr>
              <a:t>історико-філологічного</a:t>
            </a:r>
            <a:r>
              <a:rPr lang="ru-RU" i="1" dirty="0">
                <a:effectLst/>
              </a:rPr>
              <a:t> факультету </a:t>
            </a:r>
            <a:r>
              <a:rPr lang="ru-RU" i="1" dirty="0" err="1">
                <a:effectLst/>
              </a:rPr>
              <a:t>Київського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університету</a:t>
            </a:r>
            <a:r>
              <a:rPr lang="ru-RU" i="1" dirty="0">
                <a:effectLst/>
              </a:rPr>
              <a:t> Святого </a:t>
            </a:r>
            <a:r>
              <a:rPr lang="ru-RU" i="1" dirty="0" err="1">
                <a:effectLst/>
              </a:rPr>
              <a:t>Володимира</a:t>
            </a:r>
            <a:r>
              <a:rPr lang="ru-RU" i="1" dirty="0">
                <a:effectLst/>
              </a:rPr>
              <a:t>(1908 – 1914), </a:t>
            </a:r>
            <a:r>
              <a:rPr lang="ru-RU" i="1" dirty="0"/>
              <a:t>де </a:t>
            </a:r>
            <a:r>
              <a:rPr lang="ru-RU" i="1" dirty="0" err="1"/>
              <a:t>здобув</a:t>
            </a:r>
            <a:r>
              <a:rPr lang="ru-RU" i="1" dirty="0"/>
              <a:t> </a:t>
            </a:r>
            <a:r>
              <a:rPr lang="ru-RU" i="1" dirty="0" err="1"/>
              <a:t>фундаментальні</a:t>
            </a:r>
            <a:r>
              <a:rPr lang="ru-RU" i="1" dirty="0"/>
              <a:t> </a:t>
            </a:r>
            <a:r>
              <a:rPr lang="ru-RU" i="1" dirty="0" err="1"/>
              <a:t>знання</a:t>
            </a:r>
            <a:r>
              <a:rPr lang="ru-RU" i="1" dirty="0"/>
              <a:t> </a:t>
            </a:r>
            <a:r>
              <a:rPr lang="ru-RU" i="1" dirty="0" err="1"/>
              <a:t>античних</a:t>
            </a:r>
            <a:r>
              <a:rPr lang="ru-RU" i="1" dirty="0"/>
              <a:t> та </a:t>
            </a:r>
            <a:r>
              <a:rPr lang="ru-RU" i="1" dirty="0" err="1"/>
              <a:t>європейських</a:t>
            </a:r>
            <a:r>
              <a:rPr lang="ru-RU" i="1" dirty="0"/>
              <a:t> мов, </a:t>
            </a:r>
            <a:r>
              <a:rPr lang="ru-RU" i="1" dirty="0" err="1"/>
              <a:t>що</a:t>
            </a:r>
            <a:r>
              <a:rPr lang="ru-RU" i="1" dirty="0"/>
              <a:t> спряло </a:t>
            </a:r>
            <a:r>
              <a:rPr lang="ru-RU" i="1" dirty="0" err="1"/>
              <a:t>формування</a:t>
            </a:r>
            <a:r>
              <a:rPr lang="ru-RU" i="1" dirty="0"/>
              <a:t> </a:t>
            </a:r>
            <a:r>
              <a:rPr lang="ru-RU" i="1" dirty="0" err="1">
                <a:effectLst/>
              </a:rPr>
              <a:t>його</a:t>
            </a:r>
            <a:r>
              <a:rPr lang="ru-RU" i="1" dirty="0">
                <a:effectLst/>
              </a:rPr>
              <a:t> </a:t>
            </a:r>
            <a:r>
              <a:rPr lang="ru-RU" i="1" dirty="0" err="1">
                <a:effectLst/>
              </a:rPr>
              <a:t>поетичного</a:t>
            </a:r>
            <a:r>
              <a:rPr lang="ru-RU" i="1" dirty="0">
                <a:effectLst/>
              </a:rPr>
              <a:t> дару.</a:t>
            </a:r>
            <a:endParaRPr lang="uk-UA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1143000"/>
            <a:ext cx="3384376" cy="495029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719158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1264</Words>
  <Application>Microsoft Office PowerPoint</Application>
  <PresentationFormat>Широкоэкранный</PresentationFormat>
  <Paragraphs>94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-apple-system</vt:lpstr>
      <vt:lpstr>Arial</vt:lpstr>
      <vt:lpstr>Calibri</vt:lpstr>
      <vt:lpstr>MS Mincho</vt:lpstr>
      <vt:lpstr>Times New Roman</vt:lpstr>
      <vt:lpstr>Wingdings</vt:lpstr>
      <vt:lpstr>Тема Office</vt:lpstr>
      <vt:lpstr>Київські неокласики</vt:lpstr>
      <vt:lpstr>ВИВЧИ</vt:lpstr>
      <vt:lpstr>Неокласицизм</vt:lpstr>
      <vt:lpstr>«Неокласика» – умовна назва естетичної платформи невеликого кола київських поетів, літературознавців і перекладачів періоду «Розстріляного відродження»: </vt:lpstr>
      <vt:lpstr>Презентация PowerPoint</vt:lpstr>
      <vt:lpstr>Презентация PowerPoint</vt:lpstr>
      <vt:lpstr>Презентация PowerPoint</vt:lpstr>
      <vt:lpstr>Ознайомся </vt:lpstr>
      <vt:lpstr>Микола Костьович Зеров </vt:lpstr>
      <vt:lpstr>Презентация PowerPoint</vt:lpstr>
      <vt:lpstr>Презентация PowerPoint</vt:lpstr>
      <vt:lpstr>Михайло Опанасович Драй-Хмара</vt:lpstr>
      <vt:lpstr>Презентация PowerPoint</vt:lpstr>
      <vt:lpstr>Павло Петрович Филипович</vt:lpstr>
      <vt:lpstr>Презентация PowerPoint</vt:lpstr>
      <vt:lpstr>Презентация PowerPoint</vt:lpstr>
      <vt:lpstr>Юрій Клен(Освальд Бургардт)</vt:lpstr>
      <vt:lpstr>Презентация PowerPoint</vt:lpstr>
      <vt:lpstr>Презентация PowerPoint</vt:lpstr>
      <vt:lpstr>ВИВЧИ</vt:lpstr>
      <vt:lpstr>Максим Тадейович Рильський</vt:lpstr>
      <vt:lpstr>Презентация PowerPoint</vt:lpstr>
      <vt:lpstr>Презентация PowerPoint</vt:lpstr>
      <vt:lpstr>Максим Тадейович Рильський 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Карпатська Джерельна</dc:creator>
  <cp:lastModifiedBy>Карпатська Джерельна</cp:lastModifiedBy>
  <cp:revision>31</cp:revision>
  <dcterms:created xsi:type="dcterms:W3CDTF">2021-09-26T20:02:17Z</dcterms:created>
  <dcterms:modified xsi:type="dcterms:W3CDTF">2023-09-11T14:59:14Z</dcterms:modified>
</cp:coreProperties>
</file>