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71" r:id="rId5"/>
    <p:sldId id="273" r:id="rId6"/>
    <p:sldId id="272" r:id="rId7"/>
    <p:sldId id="274" r:id="rId8"/>
    <p:sldId id="275" r:id="rId9"/>
    <p:sldId id="277" r:id="rId10"/>
    <p:sldId id="278" r:id="rId11"/>
    <p:sldId id="276" r:id="rId12"/>
    <p:sldId id="280" r:id="rId13"/>
    <p:sldId id="281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3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03B"/>
    <a:srgbClr val="FFCCFF"/>
    <a:srgbClr val="FF99FF"/>
    <a:srgbClr val="D3BDFF"/>
    <a:srgbClr val="9966FF"/>
    <a:srgbClr val="99CCFF"/>
    <a:srgbClr val="9999FF"/>
    <a:srgbClr val="9933FF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86375" autoAdjust="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CAA496-4CED-4A1C-9484-BAB777FC1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4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AA496-4CED-4A1C-9484-BAB777FC130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1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BAE252C9-D64B-46F4-B85A-E02F49EB3C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C4153-55D6-4A09-8EDD-A1ED04CA5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1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18811-8F39-4DC1-B15C-8DB6914EB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1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DF0F8E3B-9A17-4ABA-A367-224695786E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3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FCD3B0BF-3185-46C8-94FE-61F60734A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4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421A6CD-94B2-473E-BB16-BE2DEB8C1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43A04A8-2FE0-40A3-8393-C4FE73F93A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D133E-A083-4507-825A-9B510324C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618E-29DF-4CD7-90A0-5DC7C1F8D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AF0BC-0C03-4852-9E19-87D9F9E48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7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1C656-81EB-4E71-A309-C15A083FE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0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5CF13-FBC0-4662-83D6-A49033B62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5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0A0BB-3940-4E29-83B5-ED4F772B5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46A7E-CF97-4B2A-B4B0-EEBEF20E9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C8AF3-27F8-4CE1-80E7-CFD55790B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5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4769AD38-684C-49A3-B9FB-7E56D991BD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179512" y="170640"/>
            <a:ext cx="1692000" cy="1512000"/>
          </a:xfrm>
          <a:prstGeom prst="hexagon">
            <a:avLst>
              <a:gd name="adj" fmla="val 24830"/>
              <a:gd name="vf" fmla="val 115470"/>
            </a:avLst>
          </a:prstGeom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s://videouroki.net/videouroki/conspekty/bio10/5-urovni-organizacii-zhivoj-materii.files/image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2" y="206560"/>
            <a:ext cx="144015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8597" y="3212976"/>
            <a:ext cx="8082644" cy="1584176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БІОРІЗНОМАНІТТЯ НАШОЇ     ПЛАНЕТИ ЯК НАСЛІДОК ЕВОЛЮЦІЇ</a:t>
            </a:r>
            <a:b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b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endParaRPr lang="uk-UA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/>
              <a:t>Дегенерація</a:t>
            </a:r>
            <a:endParaRPr lang="ru-RU" altLang="ru-RU" sz="33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091453-B867-4268-8BC1-D7F234512F02}"/>
              </a:ext>
            </a:extLst>
          </p:cNvPr>
          <p:cNvSpPr/>
          <p:nvPr/>
        </p:nvSpPr>
        <p:spPr>
          <a:xfrm>
            <a:off x="499796" y="1340768"/>
            <a:ext cx="8104652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Дегенерація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явища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спрощення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будови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організму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прогресивні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заміщуються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примітивними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взагалі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втрачаються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F00BB4-B63E-4FC0-BF54-A7AC8E5A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26"/>
          <a:stretch/>
        </p:blipFill>
        <p:spPr>
          <a:xfrm>
            <a:off x="338595" y="2240569"/>
            <a:ext cx="8481877" cy="385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85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/>
              <a:t>Зміни біорізноманіття</a:t>
            </a:r>
            <a:endParaRPr lang="ru-RU" altLang="ru-RU" sz="33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0798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091453-B867-4268-8BC1-D7F234512F02}"/>
              </a:ext>
            </a:extLst>
          </p:cNvPr>
          <p:cNvSpPr/>
          <p:nvPr/>
        </p:nvSpPr>
        <p:spPr>
          <a:xfrm>
            <a:off x="499796" y="1340768"/>
            <a:ext cx="8104652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Інтродукція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цілеспрямоване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переселення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людиною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з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організмів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ареалу 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існування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Інтродуковані види — Вікіпедія">
            <a:extLst>
              <a:ext uri="{FF2B5EF4-FFF2-40B4-BE49-F238E27FC236}">
                <a16:creationId xmlns:a16="http://schemas.microsoft.com/office/drawing/2014/main" id="{3053C12E-6B3A-47F7-A6EF-80D7F35F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2" y="2276872"/>
            <a:ext cx="285750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Інтродукція плодових і декоративних рослин">
            <a:extLst>
              <a:ext uri="{FF2B5EF4-FFF2-40B4-BE49-F238E27FC236}">
                <a16:creationId xmlns:a16="http://schemas.microsoft.com/office/drawing/2014/main" id="{674EC413-BAD7-4247-99CE-310F1E59B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/>
          <a:stretch/>
        </p:blipFill>
        <p:spPr bwMode="auto">
          <a:xfrm>
            <a:off x="3707904" y="2276871"/>
            <a:ext cx="4977266" cy="398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нтродукция Амурского тигра.">
            <a:extLst>
              <a:ext uri="{FF2B5EF4-FFF2-40B4-BE49-F238E27FC236}">
                <a16:creationId xmlns:a16="http://schemas.microsoft.com/office/drawing/2014/main" id="{A010EAA3-EEF1-4B14-92DC-F60C52E51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6" y="4121157"/>
            <a:ext cx="2852835" cy="213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8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/>
              <a:t>Зміни біорізноманіття</a:t>
            </a:r>
            <a:endParaRPr lang="ru-RU" altLang="ru-RU" sz="33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091453-B867-4268-8BC1-D7F234512F02}"/>
              </a:ext>
            </a:extLst>
          </p:cNvPr>
          <p:cNvSpPr/>
          <p:nvPr/>
        </p:nvSpPr>
        <p:spPr>
          <a:xfrm>
            <a:off x="499796" y="1268760"/>
            <a:ext cx="8104652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Інвазія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переселення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з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організмів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ареалу 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існування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закріплюється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утворює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вторинний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ареал. 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A962F76E-0BAD-44C0-8317-FEE5ED6B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7467"/>
            <a:ext cx="213184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2F2EDCED-AED2-4204-98B5-C2F324B89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r="3192" b="1976"/>
          <a:stretch/>
        </p:blipFill>
        <p:spPr bwMode="auto">
          <a:xfrm>
            <a:off x="683568" y="2734098"/>
            <a:ext cx="2131844" cy="162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61902204-BFD7-41A2-90E0-7CB21580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34098"/>
            <a:ext cx="5360309" cy="365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1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/>
              <a:t>Зміни біорізноманіття</a:t>
            </a:r>
            <a:endParaRPr lang="ru-RU" altLang="ru-RU" sz="33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091453-B867-4268-8BC1-D7F234512F02}"/>
              </a:ext>
            </a:extLst>
          </p:cNvPr>
          <p:cNvSpPr/>
          <p:nvPr/>
        </p:nvSpPr>
        <p:spPr>
          <a:xfrm>
            <a:off x="499796" y="1284871"/>
            <a:ext cx="8104652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Реінтродукція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переселення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частиною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їхнього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ареалу, але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потім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якихось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причин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ними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залишена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2CC444F-62A6-438D-9A67-B91F82CB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56" y="2394384"/>
            <a:ext cx="5764392" cy="384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интродукция - Wikiwand">
            <a:extLst>
              <a:ext uri="{FF2B5EF4-FFF2-40B4-BE49-F238E27FC236}">
                <a16:creationId xmlns:a16="http://schemas.microsoft.com/office/drawing/2014/main" id="{B9EF4826-6C98-4946-903A-990F0955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6" y="2404777"/>
            <a:ext cx="2199996" cy="183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ED7A82-4DB6-4AE7-B893-284552AC88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73"/>
          <a:stretch/>
        </p:blipFill>
        <p:spPr>
          <a:xfrm>
            <a:off x="499796" y="4341905"/>
            <a:ext cx="2199996" cy="1895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39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2656"/>
            <a:ext cx="6477000" cy="7200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3300" dirty="0"/>
              <a:t>Формування біорізноманіття в</a:t>
            </a:r>
            <a:r>
              <a:rPr lang="en-US" altLang="ru-RU" sz="3300" dirty="0"/>
              <a:t> </a:t>
            </a:r>
            <a:r>
              <a:rPr lang="uk-UA" altLang="ru-RU" sz="3300" dirty="0"/>
              <a:t>процесі еволюції</a:t>
            </a:r>
            <a:endParaRPr lang="ru-RU" altLang="ru-RU" sz="33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34FD98-AFF8-4CE8-B746-2780E9CCB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7" t="636" r="1835"/>
          <a:stretch/>
        </p:blipFill>
        <p:spPr>
          <a:xfrm>
            <a:off x="179512" y="1276993"/>
            <a:ext cx="4320480" cy="510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D14B89-CA80-4128-A153-C1EC36A7A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9" r="2913"/>
          <a:stretch/>
        </p:blipFill>
        <p:spPr>
          <a:xfrm>
            <a:off x="4716016" y="1276993"/>
            <a:ext cx="4248472" cy="510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77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B9A5B1-E98E-4E8C-B8F7-E8D44FFEF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0912"/>
            <a:ext cx="5544616" cy="389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/>
              <a:t>Біорізноманіття</a:t>
            </a:r>
            <a:endParaRPr lang="ru-RU" altLang="ru-RU" sz="33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091453-B867-4268-8BC1-D7F234512F02}"/>
              </a:ext>
            </a:extLst>
          </p:cNvPr>
          <p:cNvSpPr/>
          <p:nvPr/>
        </p:nvSpPr>
        <p:spPr>
          <a:xfrm>
            <a:off x="323528" y="1340768"/>
            <a:ext cx="8424936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мінливості серед живих організмів з будь-яких ареалів, включаючи, зокрема, </a:t>
            </a:r>
            <a:r>
              <a:rPr lang="uk-UA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суходольні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морські та інші водні, та серед екологічних комплексів, частинами яких вони є, що включає мінливість усередині видів, між видами та між екосистемами.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E0E0077-53CC-4473-8078-1F5859182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4" b="3910"/>
          <a:stretch/>
        </p:blipFill>
        <p:spPr bwMode="auto">
          <a:xfrm>
            <a:off x="249288" y="4396656"/>
            <a:ext cx="8645424" cy="198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/>
              <a:t>Склад і рівні біорізноманіття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A37CF5-FE5E-4F07-B5C2-54CD35A3E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8224217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3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 err="1"/>
              <a:t>Екосистемне</a:t>
            </a:r>
            <a:r>
              <a:rPr lang="uk-UA" altLang="ru-RU" sz="3300" dirty="0"/>
              <a:t> різноманіття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091453-B867-4268-8BC1-D7F234512F02}"/>
              </a:ext>
            </a:extLst>
          </p:cNvPr>
          <p:cNvSpPr/>
          <p:nvPr/>
        </p:nvSpPr>
        <p:spPr>
          <a:xfrm>
            <a:off x="499796" y="1196752"/>
            <a:ext cx="8104652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Екосистемне</a:t>
            </a: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різноманіття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живуть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все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існування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спільноти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відмінності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екосистемах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4E9B3A-6C52-4028-9D7A-50A6541A2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" b="3424"/>
          <a:stretch/>
        </p:blipFill>
        <p:spPr bwMode="auto">
          <a:xfrm>
            <a:off x="683568" y="2276872"/>
            <a:ext cx="777686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7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/>
              <a:t>Генетичне різноманіття</a:t>
            </a:r>
            <a:endParaRPr lang="ru-RU" altLang="ru-RU" sz="33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091453-B867-4268-8BC1-D7F234512F02}"/>
              </a:ext>
            </a:extLst>
          </p:cNvPr>
          <p:cNvSpPr/>
          <p:nvPr/>
        </p:nvSpPr>
        <p:spPr>
          <a:xfrm>
            <a:off x="499796" y="1356879"/>
            <a:ext cx="8104652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Генетичне різноманіття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різноманіття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генів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межах виду;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мінливість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індивідами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популяціями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й того ж виду.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D1F9C3-C7F7-4498-9CD9-6C814AD3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96" y="2558734"/>
            <a:ext cx="8104652" cy="360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31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лас птахи 4">
            <a:extLst>
              <a:ext uri="{FF2B5EF4-FFF2-40B4-BE49-F238E27FC236}">
                <a16:creationId xmlns:a16="http://schemas.microsoft.com/office/drawing/2014/main" id="{CACC3BFE-4992-49B8-B669-5E2C244B5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5"/>
          <a:stretch/>
        </p:blipFill>
        <p:spPr bwMode="auto">
          <a:xfrm flipH="1">
            <a:off x="899592" y="1790352"/>
            <a:ext cx="7496949" cy="45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/>
              <a:t>Видове різноманіття</a:t>
            </a:r>
            <a:endParaRPr lang="ru-RU" altLang="ru-RU" sz="33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091453-B867-4268-8BC1-D7F234512F02}"/>
              </a:ext>
            </a:extLst>
          </p:cNvPr>
          <p:cNvSpPr/>
          <p:nvPr/>
        </p:nvSpPr>
        <p:spPr>
          <a:xfrm>
            <a:off x="499796" y="1340768"/>
            <a:ext cx="8104652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Видове різноманіття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розмаїття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організмів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тому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внутрішньовидове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9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/>
              <a:t>Напрямки еволюції</a:t>
            </a:r>
            <a:endParaRPr lang="ru-RU" altLang="ru-RU" sz="33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091453-B867-4268-8BC1-D7F234512F02}"/>
              </a:ext>
            </a:extLst>
          </p:cNvPr>
          <p:cNvSpPr/>
          <p:nvPr/>
        </p:nvSpPr>
        <p:spPr>
          <a:xfrm>
            <a:off x="499796" y="1243582"/>
            <a:ext cx="8104652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Еволюційний процес абсолютно будь-якого живого виду на нашій планеті проходив як стадії розквіту і підвищення чисельності його популяцій, так і скорочення кількості примірників до кількох тисяч, сотень і менше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6741679-B004-4CF2-9066-B25B52BA200B}"/>
              </a:ext>
            </a:extLst>
          </p:cNvPr>
          <p:cNvSpPr/>
          <p:nvPr/>
        </p:nvSpPr>
        <p:spPr>
          <a:xfrm>
            <a:off x="2155353" y="2590081"/>
            <a:ext cx="4792911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3A6FCD-561C-4D51-BE3E-797C8D28892B}"/>
              </a:ext>
            </a:extLst>
          </p:cNvPr>
          <p:cNvSpPr/>
          <p:nvPr/>
        </p:nvSpPr>
        <p:spPr>
          <a:xfrm>
            <a:off x="844035" y="4148154"/>
            <a:ext cx="1872207" cy="72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Біологічний</a:t>
            </a:r>
            <a:r>
              <a:rPr lang="ru-RU" dirty="0"/>
              <a:t> </a:t>
            </a:r>
            <a:r>
              <a:rPr lang="ru-RU" dirty="0" err="1"/>
              <a:t>регрес</a:t>
            </a:r>
            <a:endParaRPr lang="uk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1BB713-3280-4A6A-AE7D-6661779BD616}"/>
              </a:ext>
            </a:extLst>
          </p:cNvPr>
          <p:cNvSpPr/>
          <p:nvPr/>
        </p:nvSpPr>
        <p:spPr>
          <a:xfrm>
            <a:off x="3564914" y="4114345"/>
            <a:ext cx="1974415" cy="72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стабілізація</a:t>
            </a:r>
            <a:endParaRPr lang="uk-UA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CECB8E-1E2D-49C8-A0FB-10771A9127D5}"/>
              </a:ext>
            </a:extLst>
          </p:cNvPr>
          <p:cNvSpPr/>
          <p:nvPr/>
        </p:nvSpPr>
        <p:spPr>
          <a:xfrm>
            <a:off x="6656511" y="4123903"/>
            <a:ext cx="1974415" cy="72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Біологічний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endParaRPr lang="uk-UA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53941D6-13EC-45E6-887F-587C732C04D5}"/>
              </a:ext>
            </a:extLst>
          </p:cNvPr>
          <p:cNvSpPr/>
          <p:nvPr/>
        </p:nvSpPr>
        <p:spPr>
          <a:xfrm>
            <a:off x="3995936" y="5625244"/>
            <a:ext cx="1693510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Ідіоадаптація</a:t>
            </a:r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505FF57-CEB8-4A9D-A6EC-26F6A61B91E7}"/>
              </a:ext>
            </a:extLst>
          </p:cNvPr>
          <p:cNvSpPr/>
          <p:nvPr/>
        </p:nvSpPr>
        <p:spPr>
          <a:xfrm>
            <a:off x="6096652" y="5877272"/>
            <a:ext cx="154706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Дегенерація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98A9D9B-E38C-4D99-9958-60B542DCEB22}"/>
              </a:ext>
            </a:extLst>
          </p:cNvPr>
          <p:cNvSpPr/>
          <p:nvPr/>
        </p:nvSpPr>
        <p:spPr>
          <a:xfrm>
            <a:off x="2051720" y="5192733"/>
            <a:ext cx="152861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Ароморфоз</a:t>
            </a:r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E9A232E-0504-4DB3-9BBF-3D3658FEC9C2}"/>
              </a:ext>
            </a:extLst>
          </p:cNvPr>
          <p:cNvCxnSpPr>
            <a:stCxn id="8" idx="4"/>
            <a:endCxn id="9" idx="0"/>
          </p:cNvCxnSpPr>
          <p:nvPr/>
        </p:nvCxnSpPr>
        <p:spPr>
          <a:xfrm flipH="1">
            <a:off x="1780139" y="3598193"/>
            <a:ext cx="2771670" cy="549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9BCF790-C85E-4CC3-BC6A-5A5E5FC15D62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>
            <a:off x="4551809" y="3598193"/>
            <a:ext cx="313" cy="516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2A29256-D0F7-4A7A-BB08-75865560266E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4551809" y="3598193"/>
            <a:ext cx="3091910" cy="525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56064CB-8172-4EE6-AA0C-D0DB78D48486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flipH="1">
            <a:off x="6870185" y="4843984"/>
            <a:ext cx="773534" cy="1033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94DF35C-1AE3-4A32-938D-528C8DF9D95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932040" y="4843984"/>
            <a:ext cx="2711679" cy="781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DF20BBF-F111-4639-9150-A4BF4FD0C42E}"/>
              </a:ext>
            </a:extLst>
          </p:cNvPr>
          <p:cNvCxnSpPr>
            <a:cxnSpLocks/>
            <a:stCxn id="11" idx="2"/>
            <a:endCxn id="14" idx="3"/>
          </p:cNvCxnSpPr>
          <p:nvPr/>
        </p:nvCxnSpPr>
        <p:spPr>
          <a:xfrm flipH="1">
            <a:off x="3580338" y="4843984"/>
            <a:ext cx="4063381" cy="600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74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/>
              <a:t>Ароморфоз</a:t>
            </a:r>
            <a:endParaRPr lang="ru-RU" altLang="ru-RU" sz="33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091453-B867-4268-8BC1-D7F234512F02}"/>
              </a:ext>
            </a:extLst>
          </p:cNvPr>
          <p:cNvSpPr/>
          <p:nvPr/>
        </p:nvSpPr>
        <p:spPr>
          <a:xfrm>
            <a:off x="499796" y="1196752"/>
            <a:ext cx="8104652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Ароморфоз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виникнення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суттєвих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організмах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ведуть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принципово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пристосувань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надцарств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царств,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підцарств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організмів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6C8888-613F-4920-88B8-93451EA3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348880"/>
            <a:ext cx="6848619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86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8D82298-F083-466F-9415-EAABE5C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6477000" cy="720080"/>
          </a:xfrm>
        </p:spPr>
        <p:txBody>
          <a:bodyPr/>
          <a:lstStyle/>
          <a:p>
            <a:r>
              <a:rPr lang="uk-UA" altLang="ru-RU" sz="3300" dirty="0"/>
              <a:t>Ідіоадаптація</a:t>
            </a:r>
            <a:endParaRPr lang="ru-RU" altLang="ru-RU" sz="33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7658DD-E2E8-4E90-AF9A-5555CC0C0A77}"/>
              </a:ext>
            </a:extLst>
          </p:cNvPr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091453-B867-4268-8BC1-D7F234512F02}"/>
              </a:ext>
            </a:extLst>
          </p:cNvPr>
          <p:cNvSpPr/>
          <p:nvPr/>
        </p:nvSpPr>
        <p:spPr>
          <a:xfrm>
            <a:off x="499796" y="1196752"/>
            <a:ext cx="8104652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Ідіоадаптація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виникнення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будові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організму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пристосованість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умов, у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вид; без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значного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ускладнення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спрощення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організмів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250A262-4F85-485C-8902-6919132F2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4587" r="10897"/>
          <a:stretch/>
        </p:blipFill>
        <p:spPr bwMode="auto">
          <a:xfrm>
            <a:off x="1276262" y="2276872"/>
            <a:ext cx="6464090" cy="408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3576"/>
      </p:ext>
    </p:extLst>
  </p:cSld>
  <p:clrMapOvr>
    <a:masterClrMapping/>
  </p:clrMapOvr>
</p:sld>
</file>

<file path=ppt/theme/theme1.xml><?xml version="1.0" encoding="utf-8"?>
<a:theme xmlns:a="http://schemas.openxmlformats.org/drawingml/2006/main" name="Okr_sreda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</TotalTime>
  <Words>339</Words>
  <Application>Microsoft Office PowerPoint</Application>
  <PresentationFormat>Экран (4:3)</PresentationFormat>
  <Paragraphs>33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Okr_sredaani</vt:lpstr>
      <vt:lpstr>БІОРІЗНОМАНІТТЯ НАШОЇ     ПЛАНЕТИ ЯК НАСЛІДОК ЕВОЛЮЦІЇ  </vt:lpstr>
      <vt:lpstr>Біорізноманіття</vt:lpstr>
      <vt:lpstr>Склад і рівні біорізноманіття</vt:lpstr>
      <vt:lpstr>Екосистемне різноманіття</vt:lpstr>
      <vt:lpstr>Генетичне різноманіття</vt:lpstr>
      <vt:lpstr>Видове різноманіття</vt:lpstr>
      <vt:lpstr>Напрямки еволюції</vt:lpstr>
      <vt:lpstr>Ароморфоз</vt:lpstr>
      <vt:lpstr>Ідіоадаптація</vt:lpstr>
      <vt:lpstr>Дегенерація</vt:lpstr>
      <vt:lpstr>Зміни біорізноманіття</vt:lpstr>
      <vt:lpstr>Зміни біорізноманіття</vt:lpstr>
      <vt:lpstr>Зміни біорізноманіття</vt:lpstr>
      <vt:lpstr>Формування біорізноманіття в процесі еволюції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Біологічна освіта в контексті Нової Української школи</dc:title>
  <dc:subject>Øàáëîí äëÿ ïðåçåíòàöèé</dc:subject>
  <dc:creator>Ольга</dc:creator>
  <dc:description>Ïðåçåíòàöèè è øàáëîíû PowerPoint ïî ãåîãðàôèè è ýêîëîãèè http://pptgeo.3dn.ru/</dc:description>
  <cp:lastModifiedBy>Пользователь</cp:lastModifiedBy>
  <cp:revision>458</cp:revision>
  <dcterms:created xsi:type="dcterms:W3CDTF">2018-08-26T12:56:53Z</dcterms:created>
  <dcterms:modified xsi:type="dcterms:W3CDTF">2020-11-24T00:11:49Z</dcterms:modified>
</cp:coreProperties>
</file>