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0" r:id="rId5"/>
    <p:sldId id="281" r:id="rId6"/>
    <p:sldId id="282" r:id="rId7"/>
    <p:sldId id="259" r:id="rId8"/>
    <p:sldId id="268" r:id="rId9"/>
    <p:sldId id="269" r:id="rId10"/>
    <p:sldId id="260" r:id="rId11"/>
    <p:sldId id="261" r:id="rId12"/>
    <p:sldId id="262" r:id="rId13"/>
    <p:sldId id="263" r:id="rId14"/>
    <p:sldId id="264" r:id="rId15"/>
    <p:sldId id="272" r:id="rId16"/>
    <p:sldId id="265" r:id="rId17"/>
    <p:sldId id="280" r:id="rId18"/>
    <p:sldId id="279" r:id="rId19"/>
    <p:sldId id="266" r:id="rId20"/>
    <p:sldId id="274" r:id="rId21"/>
    <p:sldId id="277" r:id="rId22"/>
    <p:sldId id="278" r:id="rId23"/>
    <p:sldId id="27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2998-26F3-4FCA-BDBD-654655BFE30C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3582-D3CE-454F-894E-D1A696599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5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3582-D3CE-454F-894E-D1A6965994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7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" Type="http://schemas.openxmlformats.org/officeDocument/2006/relationships/image" Target="../media/image9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05064"/>
            <a:ext cx="7109062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ЖИРИ ЯК ПРЕДСТАВНИКИ ЕСТЕРІВ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ЖИРІВ, </a:t>
            </a:r>
            <a:endParaRPr lang="ru-RU" sz="36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ЇХНІ </a:t>
            </a:r>
            <a:r>
              <a:rPr lang="ru-RU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ХІМІЧНІ ВЛАСТИВОСТІ.</a:t>
            </a:r>
          </a:p>
        </p:txBody>
      </p:sp>
      <p:pic>
        <p:nvPicPr>
          <p:cNvPr id="1026" name="Picture 2" descr="Жири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07" y="-171400"/>
            <a:ext cx="5590439" cy="38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тарая открытая книг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" y="260648"/>
            <a:ext cx="8775324" cy="63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3629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980728"/>
            <a:ext cx="75608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(овечий,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яловичий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соєва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воду,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емульсії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легко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пахучі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пахучих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Температура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складу.</a:t>
            </a:r>
          </a:p>
        </p:txBody>
      </p:sp>
    </p:spTree>
    <p:extLst>
      <p:ext uri="{BB962C8B-B14F-4D97-AF65-F5344CB8AC3E}">
        <p14:creationId xmlns:p14="http://schemas.microsoft.com/office/powerpoint/2010/main" val="2387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4664"/>
            <a:ext cx="6428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Лекція 10. Жири. Склад жирів, їх утворення. Гідроліз та гідрування жир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Лекція 10. Жири. Склад жирів, їх утворення. Гідроліз та гідрування жир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62426"/>
            <a:ext cx="5458811" cy="133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375" y="1196752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Гідрогенізація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нехарчові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маргарин:</a:t>
            </a:r>
          </a:p>
        </p:txBody>
      </p:sp>
    </p:spTree>
    <p:extLst>
      <p:ext uri="{BB962C8B-B14F-4D97-AF65-F5344CB8AC3E}">
        <p14:creationId xmlns:p14="http://schemas.microsoft.com/office/powerpoint/2010/main" val="2387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lh3.googleusercontent.com/lItxILiv0zI1cy3FgzajuCZFpM93hQJWsj8g-0dSnxg9YBW8dCS4QztjHIkyCYLqeE8KGNqbmDn21wIDA0teX4oAFkl-RzkOog5iM0tkFgzDxcuP=w1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" y="3789040"/>
            <a:ext cx="43391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074" y="142145"/>
            <a:ext cx="8639944" cy="3323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Гідрогенізацією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вершкового масла,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недорогим.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вершковому маслу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4" y="4581128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477" y="620688"/>
            <a:ext cx="7812360" cy="224676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ефіри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розпадаючись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200-250 С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7544211" cy="169195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87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11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Лужний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 (омилення):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792" y="1452331"/>
            <a:ext cx="8316416" cy="142199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лугом,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інщу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6" y="3429000"/>
            <a:ext cx="8202292" cy="15764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87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remium Photo | Omega 3 fish oil vitamin gel pill capsule on white  backgr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3" y="0"/>
            <a:ext cx="9147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316416" cy="2345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у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присмак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ненасичені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альдегідів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FF200"/>
            </a:gs>
            <a:gs pos="90000">
              <a:srgbClr val="FF7A00"/>
            </a:gs>
            <a:gs pos="100000">
              <a:srgbClr val="FF0300">
                <a:lumMod val="76000"/>
                <a:lumOff val="24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Добування жирів у промисловості.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Синтез жирів на даний час економічно не вигідний. Практично жири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одержують із природних джерел. При цьому використовують такі способи: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втоплювання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нагрівання тваринних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тканин;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ayvansal yağlar prostat kanserini tetikliyor - Son Dakika Haber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97" y="2194196"/>
            <a:ext cx="3024336" cy="1893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країнський бургер із салом за рік подорожчав на 10% — АГРОПОЛІ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3" y="2564904"/>
            <a:ext cx="5040635" cy="3152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FF200"/>
            </a:gs>
            <a:gs pos="90000">
              <a:srgbClr val="FF7A00"/>
            </a:gs>
            <a:gs pos="100000">
              <a:srgbClr val="FF0300">
                <a:lumMod val="76000"/>
                <a:lumOff val="24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2" y="2276872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54695"/>
            <a:ext cx="85928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відтискання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пресування нагрітих рослинних насінин під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тиским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тобто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олію виготовляють з подрібненого насіння, з якого попередньо вилучили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значну частину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твердої оболонки. Процес проводять при нагріванні.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Потім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олію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фільтрують - це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нерафінована олія. Якщо олію обробляють лугом, то вона – рафінована.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Її використовують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для обсмажування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unflower oi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" y="2104057"/>
            <a:ext cx="6667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FF200"/>
            </a:gs>
            <a:gs pos="90000">
              <a:srgbClr val="FF7A00"/>
            </a:gs>
            <a:gs pos="100000">
              <a:srgbClr val="FF0300">
                <a:lumMod val="76000"/>
                <a:lumOff val="24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85834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656" y="548680"/>
            <a:ext cx="8455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екстрагування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розчинення жиру у хімічних розчинниках з наступним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його витягом. Це низка послідовних операцій: очищення,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сушіння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видалення оболонки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подрібнення насіння, витягування з нього за допомогою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спеціальних розчинників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олії та наступного видалення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розчинника.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Жири необхідні для здоров'я людини - Новини здоров'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3084"/>
            <a:ext cx="3939954" cy="2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кідливі і корисні жи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128"/>
            <a:ext cx="399215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Харчові жири. Частина 1 | Магазин спортивных товаров Sportdomina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128"/>
            <a:ext cx="39947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60" y="4941168"/>
            <a:ext cx="261847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2454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жирів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харчова промисловість;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маргарин;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у домашніх умовах;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мило;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гліцерин;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медицина;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оліфа;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косметичні засоби.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7" r="9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24" y="2623618"/>
            <a:ext cx="2425561" cy="24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Крем-мило рідке Fresh Juice 460 мл Peach&amp;Magnolia (e.11507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000">
                        <a14:foregroundMark x1="28500" y1="62250" x2="33750" y2="65500"/>
                        <a14:backgroundMark x1="70000" y1="5875" x2="92625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37"/>
          <a:stretch/>
        </p:blipFill>
        <p:spPr bwMode="auto">
          <a:xfrm>
            <a:off x="7178363" y="332656"/>
            <a:ext cx="1750109" cy="22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Купить Мило-макарон Akten Cosmetics Thalia Satsuma 2×50 г (3605054) по  доступной цене, 100252995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6" y="378214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Масло растительное смесь «Omega 3-6-9» 15380 арзан бағамен сатып алу 599  руб. Faberlic интернет-дүкенінде – сатып алушылардың пікірі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17" b="933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343" y="3356992"/>
            <a:ext cx="23410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Касторовое масло, 100 мл: продажа, цена в Запорожье. косметические масла от  &quot;Naturalissimo&quot; - 8473868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28" y="3889066"/>
            <a:ext cx="1851520" cy="24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Глицерин, 50 мл, Фарматон, Украина - купить в Киеве - цена | описание,  состав, показани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8" b="977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61" y="2720113"/>
            <a:ext cx="1319785" cy="233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Фото бесплатно текущая краска, фон, стекать - на рабочий стол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17" b="100000" l="0" r="100000">
                        <a14:foregroundMark x1="74866" y1="14744" x2="87032" y2="44658"/>
                        <a14:foregroundMark x1="89037" y1="23291" x2="92112" y2="75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76" y="-73487"/>
            <a:ext cx="3111066" cy="19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Оригинал Guerlain Mon Guerlain 100ml edp Женские Духи Герлен Мон Герлен:  продажа, цена в Киеве. парфюмерия женская от &quot;Интернет-магазин  &quot;Бутик-Парфюм&quot;&quot; - 5755331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9358" y1="28234" x2="49908" y2="6676"/>
                        <a14:foregroundMark x1="44220" y1="34075" x2="60367" y2="34910"/>
                        <a14:foregroundMark x1="56330" y1="5424" x2="65138" y2="30042"/>
                        <a14:foregroundMark x1="38349" y1="5841" x2="38349" y2="16412"/>
                        <a14:foregroundMark x1="21468" y1="93602" x2="79083" y2="92629"/>
                        <a14:foregroundMark x1="93028" y1="78999" x2="87706" y2="96245"/>
                        <a14:foregroundMark x1="9174" y1="94019" x2="6422" y2="79416"/>
                        <a14:foregroundMark x1="93028" y1="44228" x2="94679" y2="53408"/>
                        <a14:foregroundMark x1="33028" y1="33658" x2="33028" y2="33658"/>
                        <a14:foregroundMark x1="34312" y1="8484" x2="33028" y2="10709"/>
                        <a14:foregroundMark x1="44220" y1="2225" x2="49908" y2="8067"/>
                        <a14:foregroundMark x1="37798" y1="4033" x2="44220" y2="3199"/>
                        <a14:foregroundMark x1="38325" y1="20385" x2="38325" y2="2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46" y="1651868"/>
            <a:ext cx="1637778" cy="21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57392"/>
          </a:xfrm>
          <a:prstGeom prst="rect">
            <a:avLst/>
          </a:prstGeom>
        </p:spPr>
      </p:pic>
      <p:pic>
        <p:nvPicPr>
          <p:cNvPr id="3" name="Picture 2" descr="Жири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605" y="764704"/>
            <a:ext cx="4572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800" b="1" i="1" dirty="0"/>
              <a:t>Жири – </a:t>
            </a:r>
            <a:r>
              <a:rPr lang="uk-UA" sz="2800" b="1" i="1" dirty="0" err="1"/>
              <a:t>естери</a:t>
            </a:r>
            <a:r>
              <a:rPr lang="uk-UA" sz="2800" b="1" i="1" dirty="0"/>
              <a:t> трьохатомного спирту </a:t>
            </a:r>
            <a:r>
              <a:rPr lang="uk-UA" sz="2800" b="1" i="1" dirty="0" err="1"/>
              <a:t>гліцеролу</a:t>
            </a:r>
            <a:r>
              <a:rPr lang="uk-UA" sz="2800" b="1" i="1" dirty="0"/>
              <a:t> та вищих карбонових кислот.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933056"/>
            <a:ext cx="6736021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Складаємо рівняння реакції утворення жирів.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–OH   +   HO –CO –R          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 –O –CO –R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‌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C – OH  +   HO –CO  –R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 C –O –CO –R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+3 Н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–OH  +   HO –CO—R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–O –CO  – 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гліцерол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карбонова кислота            жир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179512" y="1076515"/>
            <a:ext cx="4824536" cy="49411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окиснення 1г жиру спричиняє виділенню 39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кДж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енергії;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39952" y="3429000"/>
            <a:ext cx="4603311" cy="32576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04664"/>
            <a:ext cx="386195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/>
              <a:t>Функції жирів наступні: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54317" y="3645024"/>
            <a:ext cx="39781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запасаюча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жири – резервні речовини (нормальної комплекції доросла людина має у своєму організмі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9-12 кг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жиру, що відповідає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251000-377000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кДж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(60000-90000 ккал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становить запас енергії на цілий місяць);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386009" y="1148478"/>
            <a:ext cx="4824536" cy="5057621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жир захищає органи (печінку, нирки) від механічних впливів,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пружності.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8024" y="3789040"/>
            <a:ext cx="4248472" cy="26642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04664"/>
            <a:ext cx="386195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/>
              <a:t>Функції жирів наступні: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1141" y="4036275"/>
            <a:ext cx="41582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теплоізоляційна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охороняють організм від теплових втрат, тому що є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поганим провідником тепла (у китів, які живуть у холодних морях,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  підшкірного жиру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 1 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386009" y="1169372"/>
            <a:ext cx="4824536" cy="528396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регуляторна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жири беруть участь в утворенні гормонів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засвоєнні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 D, A, E.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860032" y="3933056"/>
            <a:ext cx="4176464" cy="25202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джерелом води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100 г жиру при окисненні дає 110-140 г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води, завдяки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верблюди можуть у не пити у пустині 10-12 діб.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04664"/>
            <a:ext cx="386195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/>
              <a:t>Функції жирів наступні: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80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0" y="404664"/>
            <a:ext cx="9036496" cy="540060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гліцерину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парне число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гідрування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маргарину та мила.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жиром й водою,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гліцерин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5556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… і …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 … і …, 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… і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 з ……,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і… 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лугу,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..….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…….., то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……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Маргарин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6580" y="404663"/>
            <a:ext cx="5170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/>
              <a:t>Загальна</a:t>
            </a:r>
            <a:r>
              <a:rPr lang="ru-RU" sz="3600" b="1" dirty="0"/>
              <a:t> формула жиру:</a:t>
            </a:r>
          </a:p>
        </p:txBody>
      </p:sp>
      <p:pic>
        <p:nvPicPr>
          <p:cNvPr id="2054" name="Picture 6" descr="http://zno.academia.in.ua/pluginfile.php/36754/mod_book/chapter/1633/23-11.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44" y="1440141"/>
            <a:ext cx="5149622" cy="25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1759" y="4834897"/>
            <a:ext cx="4572000" cy="12926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R, 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ненасичених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нерозгалуженим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9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исокоолеїновий соняшник — тренд сезону-2020! | Сингента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" y="0"/>
            <a:ext cx="90958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98" y="4581128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90510"/>
              </p:ext>
            </p:extLst>
          </p:nvPr>
        </p:nvGraphicFramePr>
        <p:xfrm>
          <a:off x="683568" y="764704"/>
          <a:ext cx="7776864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8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28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Олеїнова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Лінолева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Ліноленова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Пальмітинова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Стеаринова</a:t>
                      </a: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исокоолеїновий соняшник — тренд сезону-2020! | Сингента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" y="0"/>
            <a:ext cx="90958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98" y="4581128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254" y="404664"/>
            <a:ext cx="5382344" cy="286232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тригліцериди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тириолеїн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тристеарин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513" y="3460148"/>
            <a:ext cx="5382344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ЗАВДАННЯ!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жиру, в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пальмітинової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стеаринової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олеїнової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0" b="12025"/>
          <a:stretch/>
        </p:blipFill>
        <p:spPr>
          <a:xfrm>
            <a:off x="0" y="1674421"/>
            <a:ext cx="9144000" cy="37051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4716016" cy="5799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ЗАВДАННЯ!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4193" y="251937"/>
            <a:ext cx="4083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980728"/>
            <a:ext cx="443820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</p:txBody>
      </p:sp>
      <p:sp>
        <p:nvSpPr>
          <p:cNvPr id="6" name="Овал 5"/>
          <p:cNvSpPr/>
          <p:nvPr/>
        </p:nvSpPr>
        <p:spPr>
          <a:xfrm>
            <a:off x="611560" y="1700808"/>
            <a:ext cx="2520280" cy="22322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56176" y="1693303"/>
            <a:ext cx="2520280" cy="22322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Какие растительные масла для чего лучше подходят? | Волшебная Eд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7" y="4149080"/>
            <a:ext cx="3748264" cy="24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ослинні або тваринні жири: що кращ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69" y="4279313"/>
            <a:ext cx="4572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3275856" y="1380838"/>
            <a:ext cx="1355006" cy="6080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4630862" y="1380838"/>
            <a:ext cx="1309290" cy="6080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0720" y="260648"/>
            <a:ext cx="359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587" y="850722"/>
            <a:ext cx="272985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420888"/>
            <a:ext cx="2520280" cy="22322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5076056" y="2403776"/>
            <a:ext cx="2520280" cy="22322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38985"/>
            <a:ext cx="8202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жирів визначає їх агрегатний стан. Тверді жири містять залишки переважно насичених кислот, рідкі – переважно ненасичених.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952555"/>
            <a:ext cx="331236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кукурудзяний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соєвий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риб’ячий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952555"/>
            <a:ext cx="381642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яловичий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баранячий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кокосовий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какаовий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пальмовий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74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ри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41" y="4625329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5773" y="307056"/>
            <a:ext cx="359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259551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858" y="1700808"/>
            <a:ext cx="2520280" cy="2232248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ненасичених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</a:t>
            </a:r>
          </a:p>
        </p:txBody>
      </p:sp>
      <p:sp>
        <p:nvSpPr>
          <p:cNvPr id="10" name="Овал 9"/>
          <p:cNvSpPr/>
          <p:nvPr/>
        </p:nvSpPr>
        <p:spPr>
          <a:xfrm>
            <a:off x="3311860" y="2393081"/>
            <a:ext cx="2520280" cy="2232248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1647" y="10390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СООН   стеаринова кислота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СООН   пальмітинова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СООН     масляна кислота		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78" y="43569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СООН    олеїнова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СООН   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лінолева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	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СООН   ліноленова кислота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52277" y="3748615"/>
            <a:ext cx="2520280" cy="2232248"/>
          </a:xfrm>
          <a:prstGeom prst="ellips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кислот;</a:t>
            </a:r>
          </a:p>
        </p:txBody>
      </p:sp>
    </p:spTree>
    <p:extLst>
      <p:ext uri="{BB962C8B-B14F-4D97-AF65-F5344CB8AC3E}">
        <p14:creationId xmlns:p14="http://schemas.microsoft.com/office/powerpoint/2010/main" val="14716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850</Words>
  <Application>Microsoft Office PowerPoint</Application>
  <PresentationFormat>Экран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хата</dc:creator>
  <cp:lastModifiedBy>Анна</cp:lastModifiedBy>
  <cp:revision>21</cp:revision>
  <dcterms:created xsi:type="dcterms:W3CDTF">2021-03-03T15:50:18Z</dcterms:created>
  <dcterms:modified xsi:type="dcterms:W3CDTF">2023-09-10T14:38:40Z</dcterms:modified>
</cp:coreProperties>
</file>