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17.jpeg" ContentType="image/jpeg"/>
  <Override PartName="/ppt/media/image3.png" ContentType="image/png"/>
  <Override PartName="/ppt/media/image2.png" ContentType="image/png"/>
  <Override PartName="/ppt/media/image4.jpeg" ContentType="image/jpeg"/>
  <Override PartName="/ppt/media/image5.png" ContentType="image/png"/>
  <Override PartName="/ppt/media/image21.png" ContentType="image/png"/>
  <Override PartName="/ppt/media/image6.jpeg" ContentType="image/jpeg"/>
  <Override PartName="/ppt/media/image7.jpeg" ContentType="image/jpeg"/>
  <Override PartName="/ppt/media/image8.png" ContentType="image/png"/>
  <Override PartName="/ppt/media/media9.mp4" ContentType="video/mp4"/>
  <Override PartName="/ppt/media/image10.png" ContentType="image/png"/>
  <Override PartName="/ppt/media/image29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8.gif" ContentType="image/gif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hdphoto2.wdp" ContentType="image/vnd.ms-photo"/>
  <Override PartName="/ppt/media/image26.png" ContentType="image/png"/>
  <Override PartName="/ppt/media/image23.png" ContentType="image/png"/>
  <Override PartName="/ppt/media/image24.jpeg" ContentType="image/jpeg"/>
  <Override PartName="/ppt/media/image27.jpeg" ContentType="image/jpeg"/>
  <Override PartName="/ppt/media/image28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50160" y="163332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7600" y="14155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7600" y="1851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1840" y="21121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1840" y="24170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50160" y="41702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90280" y="39524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8400" y="43988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2640" y="46598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2640" y="49647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60600" y="6706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8400" y="6488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2028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28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28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860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860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2028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55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400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3976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3976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316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096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200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494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494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368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368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200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21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096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520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520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180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400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50160" y="163332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7600" y="14155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7600" y="1851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1840" y="21121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1840" y="24170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50160" y="41702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90280" y="39524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8400" y="43988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2640" y="46598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2640" y="49647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60600" y="6706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8400" y="6488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2028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28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28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860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860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2028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55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400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3976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3976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316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096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200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494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494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368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368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200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21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096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520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520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180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400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gif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microsoft.com/office/2007/relationships/hdphoto" Target="../media/hdphoto1.wdp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1"/>
          <p:cNvGrpSpPr/>
          <p:nvPr/>
        </p:nvGrpSpPr>
        <p:grpSpPr>
          <a:xfrm>
            <a:off x="5478480" y="1870920"/>
            <a:ext cx="947520" cy="180720"/>
            <a:chOff x="5478480" y="1870920"/>
            <a:chExt cx="947520" cy="180720"/>
          </a:xfrm>
        </p:grpSpPr>
        <p:sp>
          <p:nvSpPr>
            <p:cNvPr id="239" name="Line 2"/>
            <p:cNvSpPr/>
            <p:nvPr/>
          </p:nvSpPr>
          <p:spPr>
            <a:xfrm flipH="1">
              <a:off x="5478480" y="1870920"/>
              <a:ext cx="9475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0" name="Line 3"/>
            <p:cNvSpPr/>
            <p:nvPr/>
          </p:nvSpPr>
          <p:spPr>
            <a:xfrm>
              <a:off x="6426000" y="1870920"/>
              <a:ext cx="0" cy="18072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1942920" y="457200"/>
            <a:ext cx="9712440" cy="3425760"/>
          </a:xfrm>
          <a:prstGeom prst="rect">
            <a:avLst/>
          </a:prstGeom>
          <a:ln w="0">
            <a:noFill/>
          </a:ln>
        </p:spPr>
      </p:pic>
      <p:sp>
        <p:nvSpPr>
          <p:cNvPr id="242" name="CustomShape 4"/>
          <p:cNvSpPr/>
          <p:nvPr/>
        </p:nvSpPr>
        <p:spPr>
          <a:xfrm>
            <a:off x="7315200" y="5630040"/>
            <a:ext cx="4366800" cy="99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3" name="" descr=""/>
          <p:cNvPicPr/>
          <p:nvPr/>
        </p:nvPicPr>
        <p:blipFill>
          <a:blip r:embed="rId2"/>
          <a:stretch/>
        </p:blipFill>
        <p:spPr>
          <a:xfrm>
            <a:off x="6867720" y="4047120"/>
            <a:ext cx="4570920" cy="2647440"/>
          </a:xfrm>
          <a:prstGeom prst="rect">
            <a:avLst/>
          </a:prstGeom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3"/>
          <a:stretch/>
        </p:blipFill>
        <p:spPr>
          <a:xfrm>
            <a:off x="2318040" y="4045680"/>
            <a:ext cx="4251960" cy="273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3886200" y="720"/>
            <a:ext cx="5483520" cy="11397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d700"/>
                </a:solidFill>
                <a:latin typeface="Arial Black"/>
                <a:ea typeface="DejaVu Sans"/>
              </a:rPr>
              <a:t>Запам’ятай!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1600200" y="1143360"/>
            <a:ext cx="10137960" cy="365472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0" y="0"/>
            <a:ext cx="2512080" cy="167652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3"/>
          <a:stretch/>
        </p:blipFill>
        <p:spPr>
          <a:xfrm>
            <a:off x="4680" y="4638600"/>
            <a:ext cx="2736000" cy="1759680"/>
          </a:xfrm>
          <a:prstGeom prst="rect">
            <a:avLst/>
          </a:prstGeom>
          <a:ln w="0">
            <a:noFill/>
          </a:ln>
        </p:spPr>
      </p:pic>
      <p:pic>
        <p:nvPicPr>
          <p:cNvPr id="283" name="" descr=""/>
          <p:cNvPicPr/>
          <p:nvPr/>
        </p:nvPicPr>
        <p:blipFill>
          <a:blip r:embed="rId4"/>
          <a:stretch/>
        </p:blipFill>
        <p:spPr>
          <a:xfrm>
            <a:off x="2971800" y="5074920"/>
            <a:ext cx="2484720" cy="1551960"/>
          </a:xfrm>
          <a:prstGeom prst="rect">
            <a:avLst/>
          </a:prstGeom>
          <a:ln w="0">
            <a:noFill/>
          </a:ln>
        </p:spPr>
      </p:pic>
      <p:pic>
        <p:nvPicPr>
          <p:cNvPr id="284" name="" descr=""/>
          <p:cNvPicPr/>
          <p:nvPr/>
        </p:nvPicPr>
        <p:blipFill>
          <a:blip r:embed="rId5"/>
          <a:stretch/>
        </p:blipFill>
        <p:spPr>
          <a:xfrm>
            <a:off x="5943600" y="4932000"/>
            <a:ext cx="2283480" cy="1923480"/>
          </a:xfrm>
          <a:prstGeom prst="rect">
            <a:avLst/>
          </a:prstGeom>
          <a:ln w="0">
            <a:noFill/>
          </a:ln>
        </p:spPr>
      </p:pic>
      <p:pic>
        <p:nvPicPr>
          <p:cNvPr id="285" name="" descr=""/>
          <p:cNvPicPr/>
          <p:nvPr/>
        </p:nvPicPr>
        <p:blipFill>
          <a:blip r:embed="rId6"/>
          <a:stretch/>
        </p:blipFill>
        <p:spPr>
          <a:xfrm>
            <a:off x="8458200" y="5029200"/>
            <a:ext cx="1481400" cy="1791000"/>
          </a:xfrm>
          <a:prstGeom prst="rect">
            <a:avLst/>
          </a:prstGeom>
          <a:ln w="0">
            <a:noFill/>
          </a:ln>
        </p:spPr>
      </p:pic>
      <p:pic>
        <p:nvPicPr>
          <p:cNvPr id="286" name="" descr=""/>
          <p:cNvPicPr/>
          <p:nvPr/>
        </p:nvPicPr>
        <p:blipFill>
          <a:blip r:embed="rId7"/>
          <a:stretch/>
        </p:blipFill>
        <p:spPr>
          <a:xfrm>
            <a:off x="9987840" y="5500800"/>
            <a:ext cx="2201760" cy="8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2573280" y="159120"/>
            <a:ext cx="9082440" cy="3968280"/>
          </a:xfrm>
          <a:prstGeom prst="rect">
            <a:avLst/>
          </a:prstGeom>
          <a:ln w="0">
            <a:noFill/>
          </a:ln>
        </p:spPr>
      </p:pic>
      <p:pic>
        <p:nvPicPr>
          <p:cNvPr id="288" name="Рисунок 9_0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2057400" y="0"/>
            <a:ext cx="1549800" cy="2174400"/>
          </a:xfrm>
          <a:prstGeom prst="rect">
            <a:avLst/>
          </a:prstGeom>
          <a:ln w="0">
            <a:noFill/>
          </a:ln>
        </p:spPr>
      </p:pic>
      <p:pic>
        <p:nvPicPr>
          <p:cNvPr id="289" name="" descr=""/>
          <p:cNvPicPr/>
          <p:nvPr/>
        </p:nvPicPr>
        <p:blipFill>
          <a:blip r:embed="rId4"/>
          <a:stretch/>
        </p:blipFill>
        <p:spPr>
          <a:xfrm>
            <a:off x="2573280" y="4033800"/>
            <a:ext cx="9082440" cy="330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5001120" y="1068480"/>
            <a:ext cx="185400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Хто?</a:t>
            </a:r>
            <a:r>
              <a:rPr b="1" lang="uk-UA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4685760" y="2286000"/>
            <a:ext cx="2454480" cy="25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видри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норки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бобри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риби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8712360" y="1143000"/>
            <a:ext cx="185400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Що?</a:t>
            </a:r>
            <a:r>
              <a:rPr b="1" lang="uk-UA" sz="3600" spc="-1" strike="noStrike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93" name="CustomShape 4"/>
          <p:cNvSpPr/>
          <p:nvPr/>
        </p:nvSpPr>
        <p:spPr>
          <a:xfrm>
            <a:off x="8408520" y="2286000"/>
            <a:ext cx="2617200" cy="25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замок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фабрика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книга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майстерня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Рисунок 1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733040" y="150120"/>
            <a:ext cx="2498760" cy="350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5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500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500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500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6" dur="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205776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Рисунок 17" descr=""/>
          <p:cNvPicPr/>
          <p:nvPr/>
        </p:nvPicPr>
        <p:blipFill>
          <a:blip r:embed="rId1"/>
          <a:srcRect l="54363" t="18049" r="3492" b="0"/>
          <a:stretch/>
        </p:blipFill>
        <p:spPr>
          <a:xfrm flipH="1">
            <a:off x="1167480" y="3038400"/>
            <a:ext cx="2261520" cy="3816720"/>
          </a:xfrm>
          <a:prstGeom prst="rect">
            <a:avLst/>
          </a:prstGeom>
          <a:ln w="0"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4800600" y="2286000"/>
            <a:ext cx="1854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істоти</a:t>
            </a:r>
            <a:r>
              <a:rPr b="1" lang="uk-UA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8229600" y="2332800"/>
            <a:ext cx="2773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неістоти</a:t>
            </a:r>
            <a:r>
              <a:rPr b="1" lang="uk-UA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2"/>
          <a:stretch/>
        </p:blipFill>
        <p:spPr>
          <a:xfrm>
            <a:off x="2057400" y="228600"/>
            <a:ext cx="9662040" cy="164268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30_2" descr=""/>
          <p:cNvPicPr/>
          <p:nvPr/>
        </p:nvPicPr>
        <p:blipFill>
          <a:blip r:embed="rId3"/>
          <a:srcRect l="0" t="0" r="76471" b="78630"/>
          <a:stretch/>
        </p:blipFill>
        <p:spPr>
          <a:xfrm>
            <a:off x="3961800" y="2971800"/>
            <a:ext cx="7694280" cy="3664440"/>
          </a:xfrm>
          <a:prstGeom prst="rect">
            <a:avLst/>
          </a:prstGeom>
          <a:ln w="0">
            <a:noFill/>
          </a:ln>
        </p:spPr>
      </p:pic>
      <p:sp>
        <p:nvSpPr>
          <p:cNvPr id="301" name="CustomShape 3"/>
          <p:cNvSpPr/>
          <p:nvPr/>
        </p:nvSpPr>
        <p:spPr>
          <a:xfrm>
            <a:off x="4800600" y="3429000"/>
            <a:ext cx="22852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Школярка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2" name="CustomShape 4"/>
          <p:cNvSpPr/>
          <p:nvPr/>
        </p:nvSpPr>
        <p:spPr>
          <a:xfrm>
            <a:off x="8686800" y="3429000"/>
            <a:ext cx="22852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школа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3" name="CustomShape 5"/>
          <p:cNvSpPr/>
          <p:nvPr/>
        </p:nvSpPr>
        <p:spPr>
          <a:xfrm>
            <a:off x="4825440" y="3915720"/>
            <a:ext cx="203184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садівниця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4" name="CustomShape 6"/>
          <p:cNvSpPr/>
          <p:nvPr/>
        </p:nvSpPr>
        <p:spPr>
          <a:xfrm>
            <a:off x="8686800" y="3915720"/>
            <a:ext cx="15994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сад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5" name="CustomShape 7"/>
          <p:cNvSpPr/>
          <p:nvPr/>
        </p:nvSpPr>
        <p:spPr>
          <a:xfrm>
            <a:off x="4842720" y="4296240"/>
            <a:ext cx="178596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шахтар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6" name="CustomShape 8"/>
          <p:cNvSpPr/>
          <p:nvPr/>
        </p:nvSpPr>
        <p:spPr>
          <a:xfrm>
            <a:off x="8686800" y="4343400"/>
            <a:ext cx="20566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шахта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7" name="CustomShape 9"/>
          <p:cNvSpPr/>
          <p:nvPr/>
        </p:nvSpPr>
        <p:spPr>
          <a:xfrm>
            <a:off x="4778280" y="4732920"/>
            <a:ext cx="299340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трактористка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8" name="CustomShape 10"/>
          <p:cNvSpPr/>
          <p:nvPr/>
        </p:nvSpPr>
        <p:spPr>
          <a:xfrm>
            <a:off x="8686800" y="4771080"/>
            <a:ext cx="25138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трактор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9" name="CustomShape 11"/>
          <p:cNvSpPr/>
          <p:nvPr/>
        </p:nvSpPr>
        <p:spPr>
          <a:xfrm>
            <a:off x="4781160" y="5170680"/>
            <a:ext cx="253332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фермер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0" name="CustomShape 12"/>
          <p:cNvSpPr/>
          <p:nvPr/>
        </p:nvSpPr>
        <p:spPr>
          <a:xfrm>
            <a:off x="8677440" y="5150880"/>
            <a:ext cx="229464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ферма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1" name="CustomShape 13"/>
          <p:cNvSpPr/>
          <p:nvPr/>
        </p:nvSpPr>
        <p:spPr>
          <a:xfrm>
            <a:off x="4800600" y="5657400"/>
            <a:ext cx="205668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лісник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2" name="CustomShape 14"/>
          <p:cNvSpPr/>
          <p:nvPr/>
        </p:nvSpPr>
        <p:spPr>
          <a:xfrm>
            <a:off x="8734680" y="5637600"/>
            <a:ext cx="292320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ліс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3" name="CustomShape 15"/>
          <p:cNvSpPr/>
          <p:nvPr/>
        </p:nvSpPr>
        <p:spPr>
          <a:xfrm>
            <a:off x="4809960" y="6075000"/>
            <a:ext cx="204732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двірник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4" name="CustomShape 16"/>
          <p:cNvSpPr/>
          <p:nvPr/>
        </p:nvSpPr>
        <p:spPr>
          <a:xfrm>
            <a:off x="8676720" y="6001560"/>
            <a:ext cx="2295360" cy="4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двір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6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Рисунок 17_0" descr=""/>
          <p:cNvPicPr/>
          <p:nvPr/>
        </p:nvPicPr>
        <p:blipFill>
          <a:blip r:embed="rId1"/>
          <a:srcRect l="54363" t="18049" r="3492" b="0"/>
          <a:stretch/>
        </p:blipFill>
        <p:spPr>
          <a:xfrm flipH="1">
            <a:off x="1831680" y="2971800"/>
            <a:ext cx="2261520" cy="381672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457200" y="457200"/>
            <a:ext cx="11655720" cy="114012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5486400" y="1828800"/>
            <a:ext cx="6397920" cy="3426120"/>
          </a:xfrm>
          <a:prstGeom prst="cloudCallout">
            <a:avLst>
              <a:gd name="adj1" fmla="val -63833"/>
              <a:gd name="adj2" fmla="val 1030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2"/>
          <p:cNvSpPr/>
          <p:nvPr/>
        </p:nvSpPr>
        <p:spPr>
          <a:xfrm>
            <a:off x="6134760" y="2754720"/>
            <a:ext cx="5520960" cy="44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……………………………………………………………………………………………………………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..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5029200" y="4828680"/>
            <a:ext cx="7083720" cy="1797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20" name="CustomShape 2"/>
          <p:cNvSpPr/>
          <p:nvPr/>
        </p:nvSpPr>
        <p:spPr>
          <a:xfrm>
            <a:off x="5029200" y="5057280"/>
            <a:ext cx="70837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i="1" lang="uk-UA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Друзі побували на міжнародному фестивалі дерунів у місті Коростені.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2003760" y="228600"/>
            <a:ext cx="9880560" cy="432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40520" cy="434052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6172200" y="228600"/>
            <a:ext cx="6017040" cy="388332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2"/>
          <p:cNvSpPr/>
          <p:nvPr/>
        </p:nvSpPr>
        <p:spPr>
          <a:xfrm>
            <a:off x="7543800" y="1481040"/>
            <a:ext cx="4008600" cy="171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с.79,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7.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1829160" y="685800"/>
            <a:ext cx="41115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829160" y="308520"/>
            <a:ext cx="68547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1838520" y="1600200"/>
            <a:ext cx="10249200" cy="3883320"/>
          </a:xfrm>
          <a:prstGeom prst="rect">
            <a:avLst/>
          </a:prstGeom>
          <a:ln w="0">
            <a:noFill/>
          </a:ln>
        </p:spPr>
      </p:pic>
      <p:pic>
        <p:nvPicPr>
          <p:cNvPr id="328" name="" descr=""/>
          <p:cNvPicPr/>
          <p:nvPr/>
        </p:nvPicPr>
        <p:blipFill>
          <a:blip r:embed="rId2"/>
          <a:stretch/>
        </p:blipFill>
        <p:spPr>
          <a:xfrm>
            <a:off x="9246960" y="4387320"/>
            <a:ext cx="2840760" cy="178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1829160" y="685800"/>
            <a:ext cx="41115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0520" cy="4340520"/>
          </a:xfrm>
          <a:prstGeom prst="rect">
            <a:avLst/>
          </a:prstGeom>
          <a:ln w="0"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6171480" y="700200"/>
            <a:ext cx="6017040" cy="388332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63360" y="-136440"/>
            <a:ext cx="301320" cy="3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2"/>
          <p:cNvSpPr/>
          <p:nvPr/>
        </p:nvSpPr>
        <p:spPr>
          <a:xfrm>
            <a:off x="2743200" y="1143000"/>
            <a:ext cx="8454960" cy="47973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Спитай себе, дитино, хто ти є,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І в серці обізветься рідна мова;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І в голосі яснім твоє ім’я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Просяє, наче зірка світанкова.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                                  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Д.Павличко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18288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 rot="7200">
            <a:off x="1746000" y="2554200"/>
            <a:ext cx="4797360" cy="29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1829160" y="22860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7120" cy="4340520"/>
          </a:xfrm>
          <a:prstGeom prst="rect">
            <a:avLst/>
          </a:prstGeom>
          <a:ln w="0"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1143000" y="914400"/>
            <a:ext cx="7083720" cy="388440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4"/>
          <p:cNvSpPr/>
          <p:nvPr/>
        </p:nvSpPr>
        <p:spPr>
          <a:xfrm>
            <a:off x="2286000" y="1371600"/>
            <a:ext cx="4797720" cy="253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пригадаємо частину мови іменник,будемо вчитись розрізняти іменники – назви істот і неістот.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2514600" y="914400"/>
            <a:ext cx="7998480" cy="45694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2"/>
          <p:cNvSpPr/>
          <p:nvPr/>
        </p:nvSpPr>
        <p:spPr>
          <a:xfrm>
            <a:off x="3429000" y="1842840"/>
            <a:ext cx="6855480" cy="36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1829160" y="22860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Пригадаємо правило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609560" y="620640"/>
            <a:ext cx="157824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"/>
          <p:cNvSpPr/>
          <p:nvPr/>
        </p:nvSpPr>
        <p:spPr>
          <a:xfrm>
            <a:off x="18288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258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4320" cy="613908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4572000" y="1600200"/>
            <a:ext cx="4112280" cy="54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5784120" y="993600"/>
            <a:ext cx="175896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2743200" y="2514600"/>
            <a:ext cx="697572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вчитель   рослина   книга  фермер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743200" y="-228600"/>
            <a:ext cx="7999200" cy="47988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"/>
          <p:cNvSpPr/>
          <p:nvPr/>
        </p:nvSpPr>
        <p:spPr>
          <a:xfrm>
            <a:off x="3429720" y="667800"/>
            <a:ext cx="6398280" cy="25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Фермер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- це власник чи орендар земельних угідь, який веде своє господарство сім'єю або з використанням найманої робочої сили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5715720" y="3200400"/>
            <a:ext cx="4112280" cy="360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609560" y="620640"/>
            <a:ext cx="157824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1828800" y="308520"/>
            <a:ext cx="548352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Робота зі словниковими словами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0" y="2496240"/>
            <a:ext cx="4569120" cy="4358880"/>
          </a:xfrm>
          <a:prstGeom prst="rect">
            <a:avLst/>
          </a:prstGeom>
          <a:ln w="0">
            <a:noFill/>
          </a:ln>
        </p:spPr>
      </p:pic>
      <p:pic>
        <p:nvPicPr>
          <p:cNvPr id="268" name="Рисунок 30_1" descr=""/>
          <p:cNvPicPr/>
          <p:nvPr/>
        </p:nvPicPr>
        <p:blipFill>
          <a:blip r:embed="rId2"/>
          <a:srcRect l="0" t="0" r="76471" b="78630"/>
          <a:stretch/>
        </p:blipFill>
        <p:spPr>
          <a:xfrm>
            <a:off x="4843440" y="2514600"/>
            <a:ext cx="7040880" cy="366444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3"/>
          <p:cNvSpPr/>
          <p:nvPr/>
        </p:nvSpPr>
        <p:spPr>
          <a:xfrm>
            <a:off x="4800600" y="1143360"/>
            <a:ext cx="7083720" cy="159696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Поділіть для переносу іменник ФЕРМЕР. 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Складіть речення з цим словом.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5672160" y="2971800"/>
            <a:ext cx="3926160" cy="8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Фе-рмер, фер-мер.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5644080" y="3429000"/>
            <a:ext cx="4868640" cy="4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Мій сусід завзятий фермер.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4440" cy="514764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22860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400920" y="2971800"/>
            <a:ext cx="1854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Хто?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200400" y="3873960"/>
            <a:ext cx="2454480" cy="25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Школярі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артист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ведмідь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птахи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8430120" y="2971800"/>
            <a:ext cx="1854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Що?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8058240" y="3872880"/>
            <a:ext cx="2454480" cy="25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олівець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трава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телефон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мікрофон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2971800" y="0"/>
            <a:ext cx="7296840" cy="294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32" dur="indefinite" restart="never" nodeType="tmRoot">
          <p:childTnLst>
            <p:seq>
              <p:cTn id="33" dur="indefinite" nodeType="mainSeq"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5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39037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2023-09-10T00:42:54Z</dcterms:modified>
  <cp:revision>2525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