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13"/>
  </p:notesMasterIdLst>
  <p:sldIdLst>
    <p:sldId id="256" r:id="rId2"/>
    <p:sldId id="259" r:id="rId3"/>
    <p:sldId id="257" r:id="rId4"/>
    <p:sldId id="260" r:id="rId5"/>
    <p:sldId id="265" r:id="rId6"/>
    <p:sldId id="266" r:id="rId7"/>
    <p:sldId id="258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DAB3F-2383-4BEC-806C-3508735681BE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FF7BC-D446-4255-A5F9-0C53E06354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045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AFF7BC-D446-4255-A5F9-0C53E063540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533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97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508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769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400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140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254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625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9391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73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57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026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74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96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503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293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643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248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DED4978-47D8-4CE3-BDBF-F23780522B44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B81B702-DB11-4DD5-82A0-E536664B3A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45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C%D0%BE%D0%B4%D0%B5%D1%80%D0%BD%D1%96%D0%B7%D0%BC" TargetMode="External"/><Relationship Id="rId2" Type="http://schemas.openxmlformats.org/officeDocument/2006/relationships/hyperlink" Target="https://uk.wikipedia.org/wiki/%D0%A4%D1%80%D0%B0%D0%BD%D1%86%D1%83%D0%B7%D1%8C%D0%BA%D0%B0_%D0%BC%D0%BE%D0%B2%D0%B0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vue.gov.ua/%D0%A4%D1%80%D0%B0%D0%BD%D1%86%D1%83%D0%B7%D1%8C%D0%BA%D0%B0_%D0%BC%D0%BE%D0%B2%D0%B0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s://uk.wikipedia.org/wiki/%D0%9C%D0%B8%D1%81%D1%82%D0%B5%D1%86%D1%82%D0%B2%D0%B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ue.gov.ua/%D0%94%D0%B0%D0%B4%D0%B0%D1%97%D0%B7%D0%BC" TargetMode="External"/><Relationship Id="rId2" Type="http://schemas.openxmlformats.org/officeDocument/2006/relationships/hyperlink" Target="https://vue.gov.ua/%D0%A4%D1%83%D1%82%D1%83%D1%80%D0%B8%D0%B7%D0%BC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vue.gov.ua/%D0%90%D0%B1%D1%81%D1%83%D1%80%D0%B4%D1%83_%D0%BB%D1%96%D1%82%D0%B5%D1%80%D0%B0%D1%82%D1%83%D1%80%D0%B0" TargetMode="External"/><Relationship Id="rId5" Type="http://schemas.openxmlformats.org/officeDocument/2006/relationships/hyperlink" Target="https://vue.gov.ua/%D0%9A%D0%BE%D0%BD%D1%81%D1%82%D1%80%D1%83%D0%BA%D1%82%D0%B8%D0%B2%D1%96%D0%B7%D0%BC" TargetMode="External"/><Relationship Id="rId4" Type="http://schemas.openxmlformats.org/officeDocument/2006/relationships/hyperlink" Target="https://vue.gov.ua/%D0%A1%D1%8E%D1%80%D1%80%D0%B5%D0%B0%D0%BB%D1%96%D0%B7%D0%BC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86%D0%BD%D0%B4%D1%83%D1%81%D1%82%D1%80%D1%96%D0%B0%D0%BB%D1%96%D0%B7%D0%B0%D1%86%D1%96%D1%8F" TargetMode="External"/><Relationship Id="rId3" Type="http://schemas.openxmlformats.org/officeDocument/2006/relationships/hyperlink" Target="https://uk.wikipedia.org/wiki/%D0%A4%D1%83%D1%82%D1%83%D1%80%D0%B8%D0%B7%D0%BC" TargetMode="External"/><Relationship Id="rId7" Type="http://schemas.openxmlformats.org/officeDocument/2006/relationships/hyperlink" Target="https://uk.wikipedia.org/wiki/%D0%93%D0%B0%D1%80%D1%82_(%D0%BB%D1%96%D1%82%D0%B5%D1%80%D0%B0%D1%82%D1%83%D1%80%D0%BD%D0%B0_%D0%BE%D1%80%D0%B3%D0%B0%D0%BD%D1%96%D0%B7%D0%B0%D1%86%D1%96%D1%8F)" TargetMode="External"/><Relationship Id="rId2" Type="http://schemas.openxmlformats.org/officeDocument/2006/relationships/hyperlink" Target="https://uk.wikipedia.org/w/index.php?title=%D0%9B%D1%96%D1%82%D0%B5%D1%80%D0%B0%D1%82%D1%83%D1%80%D0%BD%D0%B0_%D0%B3%D1%80%D1%83%D0%BF%D0%B0&amp;action=edit&amp;redlink=1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uk.wikipedia.org/wiki/1925" TargetMode="External"/><Relationship Id="rId11" Type="http://schemas.openxmlformats.org/officeDocument/2006/relationships/hyperlink" Target="https://uk.wikipedia.org/wiki/%D0%84%D0%B2%D1%80%D0%BE%D0%BF%D0%B5%D1%97%D0%B7%D0%BC" TargetMode="External"/><Relationship Id="rId5" Type="http://schemas.openxmlformats.org/officeDocument/2006/relationships/hyperlink" Target="https://uk.wikipedia.org/wiki/%D0%A5%D0%B0%D1%80%D0%BA%D1%96%D0%B2" TargetMode="External"/><Relationship Id="rId10" Type="http://schemas.openxmlformats.org/officeDocument/2006/relationships/hyperlink" Target="https://uk.wikipedia.org/w/index.php?title=%D0%94%D0%B8%D0%BD%D0%B0%D0%BC%D1%96%D1%87%D0%BD%D0%B8%D0%B9_%D1%81%D0%BF%D1%96%D1%80%D0%B0%D0%BB%D1%96%D0%B7%D0%BC&amp;action=edit&amp;redlink=1" TargetMode="External"/><Relationship Id="rId4" Type="http://schemas.openxmlformats.org/officeDocument/2006/relationships/hyperlink" Target="https://uk.wikipedia.org/wiki/%D0%9F%D0%BE%D0%BB%D1%96%D1%89%D1%83%D0%BA_%D0%92%D0%B0%D0%BB%D0%B5%D1%80%27%D1%8F%D0%BD_%D0%9B%D1%8C%D0%B2%D0%BE%D0%B2%D0%B8%D1%87" TargetMode="External"/><Relationship Id="rId9" Type="http://schemas.openxmlformats.org/officeDocument/2006/relationships/hyperlink" Target="https://uk.wikipedia.org/w/index.php?title=%D0%9A%D0%BE%D0%BD%D1%81%D1%82%D1%80%D1%83%D0%BA%D1%82%D0%B8%D0%B2%D0%BD%D0%B8%D0%B9_%D0%B4%D0%B8%D0%BD%D0%B0%D0%BC%D1%96%D0%B7%D0%BC&amp;action=edit&amp;redlink=1" TargetMode="Externa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hyperlink" Target="https://uk.wikipedia.org/wiki/%D0%A1%D0%B0%D0%BD%D0%B4%D0%B0%D1%80%D0%BC%D0%BE%D1%85" TargetMode="External"/><Relationship Id="rId18" Type="http://schemas.openxmlformats.org/officeDocument/2006/relationships/hyperlink" Target="https://uk.wikipedia.org/wiki/%D0%9A%D0%B0%D1%80%D0%B5%D0%BB%D1%8C%D1%81%D1%8C%D0%BA%D0%B0_%D0%90%D0%B2%D1%82%D0%BE%D0%BD%D0%BE%D0%BC%D0%BD%D0%B0_%D0%A0%D0%B0%D0%B4%D1%8F%D0%BD%D1%81%D1%8C%D0%BA%D0%B0_%D0%A1%D0%BE%D1%86%D1%96%D0%B0%D0%BB%D1%96%D1%81%D1%82%D0%B8%D1%87%D0%BD%D0%B0_%D0%A0%D0%B5%D1%81%D0%BF%D1%83%D0%B1%D0%BB%D1%96%D0%BA%D0%B0" TargetMode="External"/><Relationship Id="rId26" Type="http://schemas.openxmlformats.org/officeDocument/2006/relationships/hyperlink" Target="https://uk.wikipedia.org/wiki/%D0%9B%D1%96%D1%82%D0%B5%D1%80%D0%B0%D1%82%D1%83%D1%80%D0%BD%D0%B8%D0%B9_%D0%BA%D1%80%D0%B8%D1%82%D0%B8%D0%BA" TargetMode="External"/><Relationship Id="rId3" Type="http://schemas.openxmlformats.org/officeDocument/2006/relationships/hyperlink" Target="https://uk.wikipedia.org/wiki/1_%D0%B6%D0%BE%D0%B2%D1%82%D0%BD%D1%8F" TargetMode="External"/><Relationship Id="rId21" Type="http://schemas.openxmlformats.org/officeDocument/2006/relationships/hyperlink" Target="https://uk.wikipedia.org/wiki/%D0%A0%D0%BE%D1%81%D1%96%D0%B9%D1%81%D1%8C%D0%BA%D0%B0_%D1%96%D0%BC%D0%BF%D0%B5%D1%80%D1%96%D1%8F" TargetMode="External"/><Relationship Id="rId34" Type="http://schemas.openxmlformats.org/officeDocument/2006/relationships/hyperlink" Target="https://uk.wikipedia.org/wiki/%D0%9E%D0%BF%D0%BE%D0%B2%D1%96%D0%B4%D0%B0%D0%BD%D0%BD%D1%8F" TargetMode="External"/><Relationship Id="rId7" Type="http://schemas.openxmlformats.org/officeDocument/2006/relationships/hyperlink" Target="https://uk.wikipedia.org/wiki/%D0%A0%D1%96%D0%B2%D0%BD%D0%B5%D0%BD%D1%81%D1%8C%D0%BA%D0%B0_%D0%BE%D0%B1%D0%BB%D0%B0%D1%81%D1%82%D1%8C" TargetMode="External"/><Relationship Id="rId12" Type="http://schemas.openxmlformats.org/officeDocument/2006/relationships/hyperlink" Target="https://uk.wikipedia.org/wiki/%D0%9F%D0%BE%D0%BB%D1%96%D1%89%D1%83%D0%BA_%D0%92%D0%B0%D0%BB%D0%B5%D1%80%27%D1%8F%D0%BD_%D0%9B%D1%8C%D0%B2%D0%BE%D0%B2%D0%B8%D1%87#cite_note-%3Cspan_class=%22wikidata_cite_citetype_Q7094076%22_data-entity-id=%22Q13219454%22%3ELibrary_of_Congress_Authorities%3Cspan_class=%22wef_low_priority_links%22%3E_%E2%80%94_[[:%D0%91%D1%96%D0%B1%D0%BB%D1%96%D0%BE%D1%82%D0%B5%D0%BA%D0%B0_%D0%9A%D0%BE%D0%BD%D0%B3%D1%80%D0%B5%D1%81%D1%83|Library_of_Congress]].%3C/span%3E%3C/span%3E%3Cdiv_style=%22display:none%22%3E[[d:Track:Q13219454]][[d:Track:Q131454]]%3C/div%3E-1" TargetMode="External"/><Relationship Id="rId17" Type="http://schemas.openxmlformats.org/officeDocument/2006/relationships/hyperlink" Target="https://www.wikidata.org/wiki/Q542227" TargetMode="External"/><Relationship Id="rId25" Type="http://schemas.openxmlformats.org/officeDocument/2006/relationships/hyperlink" Target="https://uk.wikipedia.org/wiki/%D0%9F%D1%80%D0%BE%D0%B7%D0%B0%D1%97%D0%BA" TargetMode="External"/><Relationship Id="rId33" Type="http://schemas.openxmlformats.org/officeDocument/2006/relationships/hyperlink" Target="https://uk.wikipedia.org/wiki/%D0%9F%D0%BE%D0%B5%D0%BC%D0%B0" TargetMode="External"/><Relationship Id="rId2" Type="http://schemas.openxmlformats.org/officeDocument/2006/relationships/image" Target="../media/image3.jpeg"/><Relationship Id="rId16" Type="http://schemas.openxmlformats.org/officeDocument/2006/relationships/hyperlink" Target="https://uk.wikipedia.org/w/index.php?title=%D0%9C%D0%B5%D0%B4%D0%B2%D0%B5%D0%B6%27%D1%94%D0%B3%D0%BE%D1%80%D1%81%D1%8C%D0%BA%D0%B8%D0%B9_%D1%80%D0%B0%D0%B9%D0%BE%D0%BD&amp;action=edit&amp;redlink=1" TargetMode="External"/><Relationship Id="rId20" Type="http://schemas.openxmlformats.org/officeDocument/2006/relationships/hyperlink" Target="https://uk.wikipedia.org/wiki/%D0%A1%D0%BE%D1%8E%D0%B7_%D0%A0%D0%B0%D0%B4%D1%8F%D0%BD%D1%81%D1%8C%D0%BA%D0%B8%D1%85_%D0%A1%D0%BE%D1%86%D1%96%D0%B0%D0%BB%D1%96%D1%81%D1%82%D0%B8%D1%87%D0%BD%D0%B8%D1%85_%D0%A0%D0%B5%D1%81%D0%BF%D1%83%D0%B1%D0%BB%D1%96%D0%BA" TargetMode="External"/><Relationship Id="rId29" Type="http://schemas.openxmlformats.org/officeDocument/2006/relationships/hyperlink" Target="https://uk.wikipedia.org/wiki/%D0%A3%D0%BA%D1%80%D0%B0%D1%97%D0%BD%D1%81%D1%8C%D0%BA%D0%B0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uk.wikipedia.org/wiki/%D0%94%D0%B5%D0%BC%D0%B8%D0%B4%D1%96%D0%B2%D1%81%D1%8C%D0%BA%D0%B8%D0%B9_%D1%80%D0%B0%D0%B9%D0%BE%D0%BD" TargetMode="External"/><Relationship Id="rId11" Type="http://schemas.openxmlformats.org/officeDocument/2006/relationships/hyperlink" Target="https://uk.wikipedia.org/wiki/9_%D0%B6%D0%BE%D0%B2%D1%82%D0%BD%D1%8F" TargetMode="External"/><Relationship Id="rId24" Type="http://schemas.openxmlformats.org/officeDocument/2006/relationships/hyperlink" Target="https://uk.wikipedia.org/wiki/%D0%9F%D0%BE%D0%B5%D1%82" TargetMode="External"/><Relationship Id="rId32" Type="http://schemas.openxmlformats.org/officeDocument/2006/relationships/hyperlink" Target="https://uk.wikipedia.org/wiki/%D0%92%D1%96%D1%80%D1%88" TargetMode="External"/><Relationship Id="rId5" Type="http://schemas.openxmlformats.org/officeDocument/2006/relationships/hyperlink" Target="https://uk.wikipedia.org/wiki/%D0%91%D1%96%D0%BB%D1%8C%D1%87%D0%B5_(%D0%94%D0%B5%D0%BC%D0%B8%D0%B4%D1%96%D0%B2%D1%81%D1%8C%D0%BA%D0%B8%D0%B9_%D1%80%D0%B0%D0%B9%D0%BE%D0%BD)" TargetMode="External"/><Relationship Id="rId15" Type="http://schemas.openxmlformats.org/officeDocument/2006/relationships/hyperlink" Target="https://www.wikidata.org/wiki/Q4366357" TargetMode="External"/><Relationship Id="rId23" Type="http://schemas.openxmlformats.org/officeDocument/2006/relationships/hyperlink" Target="https://uk.wikipedia.org/wiki/%D0%A1%D0%A0%D0%A1%D0%A0" TargetMode="External"/><Relationship Id="rId28" Type="http://schemas.openxmlformats.org/officeDocument/2006/relationships/hyperlink" Target="https://uk.wikipedia.org/wiki/%D0%9A%D0%B0%D0%BC%27%D1%8F%D0%BD%D0%B5%D1%86%D1%8C-%D0%9F%D0%BE%D0%B4%D1%96%D0%BB%D1%8C%D1%81%D1%8C%D0%BA%D0%B8%D0%B9_%D0%BD%D0%B0%D1%86%D1%96%D0%BE%D0%BD%D0%B0%D0%BB%D1%8C%D0%BD%D0%B8%D0%B9_%D1%83%D0%BD%D1%96%D0%B2%D0%B5%D1%80%D1%81%D0%B8%D1%82%D0%B5%D1%82_%D1%96%D0%BC%D0%B5%D0%BD%D1%96_%D0%86%D0%B2%D0%B0%D0%BD%D0%B0_%D0%9E%D0%B3%D1%96%D1%94%D0%BD%D0%BA%D0%B0" TargetMode="External"/><Relationship Id="rId10" Type="http://schemas.openxmlformats.org/officeDocument/2006/relationships/hyperlink" Target="https://uk.wikipedia.org/wiki/1937" TargetMode="External"/><Relationship Id="rId19" Type="http://schemas.openxmlformats.org/officeDocument/2006/relationships/hyperlink" Target="https://uk.wikipedia.org/wiki/%D0%A0%D0%BE%D1%81%D1%96%D0%B9%D1%81%D1%8C%D0%BA%D0%B0_%D0%A0%D0%B0%D0%B4%D1%8F%D0%BD%D1%81%D1%8C%D0%BA%D0%B0_%D0%A4%D0%B5%D0%B4%D0%B5%D1%80%D0%B0%D1%82%D0%B8%D0%B2%D0%BD%D0%B0_%D0%A1%D0%BE%D1%86%D1%96%D0%B0%D0%BB%D1%96%D1%81%D1%82%D0%B8%D1%87%D0%BD%D0%B0_%D0%A0%D0%B5%D1%81%D0%BF%D1%83%D0%B1%D0%BB%D1%96%D0%BA%D0%B0" TargetMode="External"/><Relationship Id="rId31" Type="http://schemas.openxmlformats.org/officeDocument/2006/relationships/hyperlink" Target="https://uk.wikipedia.org/wiki/1934" TargetMode="External"/><Relationship Id="rId4" Type="http://schemas.openxmlformats.org/officeDocument/2006/relationships/hyperlink" Target="https://uk.wikipedia.org/wiki/1897" TargetMode="External"/><Relationship Id="rId9" Type="http://schemas.openxmlformats.org/officeDocument/2006/relationships/hyperlink" Target="https://uk.wikipedia.org/wiki/3_%D0%BB%D0%B8%D1%81%D1%82%D0%BE%D0%BF%D0%B0%D0%B4%D0%B0" TargetMode="External"/><Relationship Id="rId14" Type="http://schemas.openxmlformats.org/officeDocument/2006/relationships/hyperlink" Target="https://uk.wikipedia.org/w/index.php?title=%D0%9F%D0%BE%D0%B2%D0%B5%D0%BD%D0%B5%D1%86%D1%8C%D0%BA%D0%B5_%D0%BC%D1%96%D1%81%D1%8C%D0%BA%D0%B5_%D0%BF%D0%BE%D1%81%D0%B5%D0%BB%D0%B5%D0%BD%D0%BD%D1%8F&amp;action=edit&amp;redlink=1" TargetMode="External"/><Relationship Id="rId22" Type="http://schemas.openxmlformats.org/officeDocument/2006/relationships/hyperlink" Target="https://uk.wikipedia.org/wiki/%D0%A3%D0%9D%D0%A0" TargetMode="External"/><Relationship Id="rId27" Type="http://schemas.openxmlformats.org/officeDocument/2006/relationships/hyperlink" Target="https://uk.wikipedia.org/wiki/%D0%9F%D1%83%D0%B1%D0%BB%D1%96%D1%86%D0%B8%D1%81%D1%82" TargetMode="External"/><Relationship Id="rId30" Type="http://schemas.openxmlformats.org/officeDocument/2006/relationships/hyperlink" Target="https://uk.wikipedia.org/wiki/1915" TargetMode="External"/><Relationship Id="rId35" Type="http://schemas.openxmlformats.org/officeDocument/2006/relationships/hyperlink" Target="https://uk.wikipedia.org/wiki/%D0%9D%D0%B0%D1%80%D0%B8%D1%81" TargetMode="External"/><Relationship Id="rId8" Type="http://schemas.openxmlformats.org/officeDocument/2006/relationships/hyperlink" Target="https://uk.wikipedia.org/wiki/%D0%A3%D0%BA%D1%80%D0%B0%D1%97%D0%BD%D0%B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90615" y="1542906"/>
            <a:ext cx="8574622" cy="2616199"/>
          </a:xfrm>
        </p:spPr>
        <p:txBody>
          <a:bodyPr>
            <a:noAutofit/>
          </a:bodyPr>
          <a:lstStyle/>
          <a:p>
            <a:pPr algn="ctr"/>
            <a:r>
              <a:rPr lang="uk-UA" sz="6600" b="1" dirty="0">
                <a:solidFill>
                  <a:srgbClr val="FF0000"/>
                </a:solidFill>
              </a:rPr>
              <a:t>ЛІТЕРАТУРНИЙ </a:t>
            </a:r>
            <a:r>
              <a:rPr lang="uk-UA" sz="6600" b="1" dirty="0" smtClean="0">
                <a:solidFill>
                  <a:srgbClr val="FF0000"/>
                </a:solidFill>
              </a:rPr>
              <a:t> АВАНГАРД</a:t>
            </a:r>
            <a:r>
              <a:rPr lang="ru-RU" sz="6600" b="1" dirty="0">
                <a:solidFill>
                  <a:srgbClr val="FF0000"/>
                </a:solidFill>
              </a:rPr>
              <a:t/>
            </a:r>
            <a:br>
              <a:rPr lang="ru-RU" sz="6600" b="1" dirty="0">
                <a:solidFill>
                  <a:srgbClr val="FF0000"/>
                </a:solidFill>
              </a:rPr>
            </a:b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7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4267" y="1127342"/>
            <a:ext cx="84174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</a:rPr>
              <a:t>«Авангард» </a:t>
            </a:r>
            <a:r>
              <a:rPr lang="ru-RU" sz="3600" b="1" dirty="0" err="1">
                <a:latin typeface="Arial" panose="020B0604020202020204" pitchFamily="34" charset="0"/>
              </a:rPr>
              <a:t>здійснив</a:t>
            </a:r>
            <a:r>
              <a:rPr lang="ru-RU" sz="3600" b="1" dirty="0">
                <a:latin typeface="Arial" panose="020B0604020202020204" pitchFamily="34" charset="0"/>
              </a:rPr>
              <a:t> три </a:t>
            </a:r>
            <a:r>
              <a:rPr lang="ru-RU" sz="3600" b="1" dirty="0" err="1">
                <a:latin typeface="Arial" panose="020B0604020202020204" pitchFamily="34" charset="0"/>
              </a:rPr>
              <a:t>видання</a:t>
            </a:r>
            <a:r>
              <a:rPr lang="ru-RU" sz="3600" b="1" dirty="0" smtClean="0">
                <a:latin typeface="Arial" panose="020B0604020202020204" pitchFamily="34" charset="0"/>
              </a:rPr>
              <a:t>:</a:t>
            </a:r>
          </a:p>
          <a:p>
            <a:endParaRPr lang="ru-RU" sz="3600" b="1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3600" b="1" dirty="0">
                <a:latin typeface="Arial" panose="020B0604020202020204" pitchFamily="34" charset="0"/>
              </a:rPr>
              <a:t>«</a:t>
            </a:r>
            <a:r>
              <a:rPr lang="ru-RU" sz="3600" b="1" dirty="0" err="1">
                <a:latin typeface="Arial" panose="020B0604020202020204" pitchFamily="34" charset="0"/>
              </a:rPr>
              <a:t>Бюлетень</a:t>
            </a:r>
            <a:r>
              <a:rPr lang="ru-RU" sz="3600" b="1" dirty="0">
                <a:latin typeface="Arial" panose="020B0604020202020204" pitchFamily="34" charset="0"/>
              </a:rPr>
              <a:t> „Авангарду“» (1928</a:t>
            </a:r>
            <a:r>
              <a:rPr lang="ru-RU" sz="3600" b="1" dirty="0" smtClean="0">
                <a:latin typeface="Arial" panose="020B0604020202020204" pitchFamily="34" charset="0"/>
              </a:rPr>
              <a:t>),</a:t>
            </a:r>
            <a:endParaRPr lang="ru-RU" sz="3600" b="1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3600" b="1" dirty="0">
                <a:latin typeface="Arial" panose="020B0604020202020204" pitchFamily="34" charset="0"/>
              </a:rPr>
              <a:t>«</a:t>
            </a:r>
            <a:r>
              <a:rPr lang="ru-RU" sz="3600" b="1" dirty="0" err="1">
                <a:latin typeface="Arial" panose="020B0604020202020204" pitchFamily="34" charset="0"/>
              </a:rPr>
              <a:t>Мистецькі</a:t>
            </a:r>
            <a:r>
              <a:rPr lang="ru-RU" sz="3600" b="1" dirty="0">
                <a:latin typeface="Arial" panose="020B0604020202020204" pitchFamily="34" charset="0"/>
              </a:rPr>
              <a:t> </a:t>
            </a:r>
            <a:r>
              <a:rPr lang="ru-RU" sz="3600" b="1" dirty="0" err="1">
                <a:latin typeface="Arial" panose="020B0604020202020204" pitchFamily="34" charset="0"/>
              </a:rPr>
              <a:t>матеріали</a:t>
            </a:r>
            <a:r>
              <a:rPr lang="ru-RU" sz="3600" b="1" dirty="0"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</a:rPr>
              <a:t>„</a:t>
            </a:r>
            <a:r>
              <a:rPr lang="ru-RU" sz="3600" b="1" dirty="0">
                <a:latin typeface="Arial" panose="020B0604020202020204" pitchFamily="34" charset="0"/>
              </a:rPr>
              <a:t>Авангарду“» (1929; два </a:t>
            </a:r>
            <a:r>
              <a:rPr lang="ru-RU" sz="3600" b="1" dirty="0" err="1">
                <a:latin typeface="Arial" panose="020B0604020202020204" pitchFamily="34" charset="0"/>
              </a:rPr>
              <a:t>випуски</a:t>
            </a:r>
            <a:r>
              <a:rPr lang="ru-RU" sz="3600" b="1" dirty="0" smtClean="0">
                <a:latin typeface="Arial" panose="020B0604020202020204" pitchFamily="34" charset="0"/>
              </a:rPr>
              <a:t>).</a:t>
            </a:r>
            <a:endParaRPr lang="ru-RU" sz="3600" b="1" dirty="0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3600" b="1" dirty="0">
                <a:latin typeface="Arial" panose="020B0604020202020204" pitchFamily="34" charset="0"/>
              </a:rPr>
              <a:t>«</a:t>
            </a:r>
            <a:r>
              <a:rPr lang="ru-RU" sz="3600" b="1" dirty="0" err="1">
                <a:latin typeface="Arial" panose="020B0604020202020204" pitchFamily="34" charset="0"/>
              </a:rPr>
              <a:t>Аванґард</a:t>
            </a:r>
            <a:r>
              <a:rPr lang="ru-RU" sz="3600" b="1" dirty="0">
                <a:latin typeface="Arial" panose="020B0604020202020204" pitchFamily="34" charset="0"/>
              </a:rPr>
              <a:t>»</a:t>
            </a:r>
            <a:endParaRPr lang="ru-RU" sz="3600" b="1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8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0452" y="3028168"/>
            <a:ext cx="4947781" cy="13716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>
                <a:solidFill>
                  <a:srgbClr val="FF0000"/>
                </a:solidFill>
              </a:rPr>
              <a:t/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err="1" smtClean="0">
                <a:solidFill>
                  <a:srgbClr val="FF0000"/>
                </a:solidFill>
              </a:rPr>
              <a:t>Мистецькі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матеріяли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6600" b="1" dirty="0">
                <a:solidFill>
                  <a:srgbClr val="FF0000"/>
                </a:solidFill>
              </a:rPr>
              <a:t>"Авангарду"</a:t>
            </a:r>
            <a:br>
              <a:rPr lang="ru-RU" sz="6600" b="1" dirty="0">
                <a:solidFill>
                  <a:srgbClr val="FF0000"/>
                </a:solidFill>
              </a:rPr>
            </a:b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560211" y="4825651"/>
            <a:ext cx="3549121" cy="1828800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Харків , 1929 рік</a:t>
            </a:r>
          </a:p>
          <a:p>
            <a:r>
              <a:rPr lang="uk-UA" sz="2800" b="1" dirty="0" smtClean="0"/>
              <a:t>57 сторінок</a:t>
            </a:r>
            <a:endParaRPr lang="ru-RU" sz="2800" b="1" dirty="0"/>
          </a:p>
        </p:txBody>
      </p:sp>
      <p:pic>
        <p:nvPicPr>
          <p:cNvPr id="2050" name="Picture 2" descr="Харків, Рух, 1929. 57 сторінок. 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574" y="783730"/>
            <a:ext cx="2946890" cy="3929187"/>
          </a:xfrm>
          <a:prstGeom prst="rect">
            <a:avLst/>
          </a:prstGeom>
          <a:noFill/>
          <a:ln w="57150"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19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7759" y="2040697"/>
            <a:ext cx="5844169" cy="1371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202122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202122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202122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202122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202122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202122"/>
                </a:solidFill>
                <a:latin typeface="Arial" panose="020B0604020202020204" pitchFamily="34" charset="0"/>
              </a:rPr>
            </a:br>
            <a:r>
              <a:rPr lang="ru-RU" b="1" dirty="0" err="1" smtClean="0">
                <a:solidFill>
                  <a:srgbClr val="202122"/>
                </a:solidFill>
                <a:latin typeface="Arial" panose="020B0604020202020204" pitchFamily="34" charset="0"/>
              </a:rPr>
              <a:t>Авангарди́зм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від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ru-RU" dirty="0">
                <a:solidFill>
                  <a:srgbClr val="0645AD"/>
                </a:solidFill>
                <a:latin typeface="Arial" panose="020B0604020202020204" pitchFamily="34" charset="0"/>
                <a:hlinkClick r:id="rId2" tooltip="Французька мова"/>
              </a:rPr>
              <a:t>фр.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i="1" dirty="0" err="1">
                <a:solidFill>
                  <a:srgbClr val="202122"/>
                </a:solidFill>
                <a:latin typeface="Arial" panose="020B0604020202020204" pitchFamily="34" charset="0"/>
              </a:rPr>
              <a:t>avant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—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попереду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та </a:t>
            </a:r>
            <a:r>
              <a:rPr lang="en-US" i="1" dirty="0" err="1">
                <a:solidFill>
                  <a:srgbClr val="202122"/>
                </a:solidFill>
                <a:latin typeface="Arial" panose="020B0604020202020204" pitchFamily="34" charset="0"/>
              </a:rPr>
              <a:t>garde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 —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охорона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) — одна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зі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світонастанов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 panose="020B0604020202020204" pitchFamily="34" charset="0"/>
                <a:hlinkClick r:id="rId3" tooltip="Модернізм"/>
              </a:rPr>
              <a:t>модернізму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скерована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на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руйнування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традиційних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художніх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законів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, форм.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Термін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для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означення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течій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у </a:t>
            </a:r>
            <a:r>
              <a:rPr lang="ru-RU" dirty="0" err="1">
                <a:solidFill>
                  <a:srgbClr val="0645AD"/>
                </a:solidFill>
                <a:latin typeface="Arial" panose="020B0604020202020204" pitchFamily="34" charset="0"/>
                <a:hlinkClick r:id="rId4" tooltip="Мистецтво"/>
              </a:rPr>
              <a:t>мистецтві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радикальніших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ніж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 panose="020B0604020202020204" pitchFamily="34" charset="0"/>
              </a:rPr>
              <a:t>модернізм</a:t>
            </a:r>
            <a:r>
              <a:rPr lang="ru-RU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Picture 6" descr="Авангардизм — Вікіпедія"/>
          <p:cNvPicPr>
            <a:picLocks noGrp="1" noChangeAspect="1" noChangeArrowheads="1"/>
          </p:cNvPicPr>
          <p:nvPr>
            <p:ph type="pic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15" r="14115"/>
          <a:stretch>
            <a:fillRect/>
          </a:stretch>
        </p:blipFill>
        <p:spPr bwMode="auto">
          <a:xfrm>
            <a:off x="8095723" y="964504"/>
            <a:ext cx="3280974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39452" y="3412297"/>
            <a:ext cx="66552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err="1">
                <a:solidFill>
                  <a:srgbClr val="222222"/>
                </a:solidFill>
                <a:latin typeface="Roboto"/>
              </a:rPr>
              <a:t>Авангарди́зм</a:t>
            </a:r>
            <a:r>
              <a:rPr lang="ru-RU" sz="2400" b="1" u="sng" dirty="0">
                <a:solidFill>
                  <a:srgbClr val="222222"/>
                </a:solidFill>
                <a:latin typeface="Roboto"/>
              </a:rPr>
              <a:t> у </a:t>
            </a:r>
            <a:r>
              <a:rPr lang="ru-RU" sz="2400" b="1" u="sng" dirty="0" err="1">
                <a:solidFill>
                  <a:srgbClr val="222222"/>
                </a:solidFill>
                <a:latin typeface="Roboto"/>
              </a:rPr>
              <a:t>літерату́рі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 </a:t>
            </a:r>
            <a:endParaRPr lang="ru-RU" sz="2400" b="1" dirty="0" smtClean="0">
              <a:solidFill>
                <a:srgbClr val="222222"/>
              </a:solidFill>
              <a:latin typeface="Roboto"/>
            </a:endParaRPr>
          </a:p>
          <a:p>
            <a:r>
              <a:rPr lang="ru-RU" sz="2400" b="1" dirty="0" smtClean="0">
                <a:solidFill>
                  <a:srgbClr val="222222"/>
                </a:solidFill>
                <a:latin typeface="Roboto"/>
              </a:rPr>
              <a:t>(</a:t>
            </a:r>
            <a:r>
              <a:rPr lang="ru-RU" sz="2400" b="1" dirty="0">
                <a:solidFill>
                  <a:srgbClr val="1A0DAB"/>
                </a:solidFill>
                <a:latin typeface="Roboto"/>
                <a:hlinkClick r:id="rId6" tooltip="Французька мова"/>
              </a:rPr>
              <a:t>фр.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 </a:t>
            </a:r>
            <a:r>
              <a:rPr lang="en-US" sz="2400" b="1" i="1" dirty="0" err="1">
                <a:solidFill>
                  <a:srgbClr val="222222"/>
                </a:solidFill>
                <a:latin typeface="Roboto"/>
              </a:rPr>
              <a:t>avantgardisme</a:t>
            </a:r>
            <a:r>
              <a:rPr lang="en-US" sz="2400" b="1" dirty="0">
                <a:solidFill>
                  <a:srgbClr val="222222"/>
                </a:solidFill>
                <a:latin typeface="Roboto"/>
              </a:rPr>
              <a:t>,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від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</a:t>
            </a:r>
            <a:r>
              <a:rPr lang="en-US" sz="2400" b="1" dirty="0" err="1">
                <a:solidFill>
                  <a:srgbClr val="222222"/>
                </a:solidFill>
                <a:latin typeface="Roboto"/>
              </a:rPr>
              <a:t>avantgarde</a:t>
            </a:r>
            <a:r>
              <a:rPr lang="en-US" sz="2400" b="1" dirty="0">
                <a:solidFill>
                  <a:srgbClr val="222222"/>
                </a:solidFill>
                <a:latin typeface="Roboto"/>
              </a:rPr>
              <a:t> —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передовий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загін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) —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умовний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термін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,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яким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позначають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низку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течій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європейської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літератури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з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різними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філософськими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,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політичними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та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естетичними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 </a:t>
            </a:r>
            <a:r>
              <a:rPr lang="ru-RU" sz="2400" b="1" dirty="0" err="1">
                <a:solidFill>
                  <a:srgbClr val="222222"/>
                </a:solidFill>
                <a:latin typeface="Roboto"/>
              </a:rPr>
              <a:t>програмами</a:t>
            </a:r>
            <a:r>
              <a:rPr lang="ru-RU" sz="2400" b="1" dirty="0">
                <a:solidFill>
                  <a:srgbClr val="222222"/>
                </a:solidFill>
                <a:latin typeface="Roboto"/>
              </a:rPr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80941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29453" y="288192"/>
            <a:ext cx="88978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0" i="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Загальними</a:t>
            </a:r>
            <a:r>
              <a:rPr lang="ru-RU" sz="4000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рисами авангардизму є: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11047" y="996078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атмосфера бунту;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настанова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на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постійне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оновлення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та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творчий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експеримент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зовнішньо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-формальна новизна;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епатаж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аморалізм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принцип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деструкції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цілого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та монтажу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його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уламків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колажування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мозаїчність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потік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свідомості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ігрові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800" b="0" i="0" dirty="0" err="1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перевтілення</a:t>
            </a:r>
            <a:r>
              <a:rPr lang="ru-RU" sz="2800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28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59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4997" y="150405"/>
            <a:ext cx="115175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0" dirty="0" smtClean="0">
                <a:solidFill>
                  <a:srgbClr val="FF0000"/>
                </a:solidFill>
                <a:effectLst/>
                <a:latin typeface="Roboto"/>
              </a:rPr>
              <a:t>До </a:t>
            </a:r>
            <a:r>
              <a:rPr lang="ru-RU" sz="3600" b="1" i="0" dirty="0" err="1" smtClean="0">
                <a:solidFill>
                  <a:srgbClr val="FF0000"/>
                </a:solidFill>
                <a:effectLst/>
                <a:latin typeface="Roboto"/>
              </a:rPr>
              <a:t>авангардистських</a:t>
            </a:r>
            <a:r>
              <a:rPr lang="ru-RU" sz="3600" b="1" i="0" dirty="0" smtClean="0">
                <a:solidFill>
                  <a:srgbClr val="FF0000"/>
                </a:solidFill>
                <a:effectLst/>
                <a:latin typeface="Roboto"/>
              </a:rPr>
              <a:t> </a:t>
            </a:r>
            <a:r>
              <a:rPr lang="ru-RU" sz="3600" b="1" i="0" dirty="0" err="1" smtClean="0">
                <a:solidFill>
                  <a:srgbClr val="FF0000"/>
                </a:solidFill>
                <a:effectLst/>
                <a:latin typeface="Roboto"/>
              </a:rPr>
              <a:t>стильових</a:t>
            </a:r>
            <a:r>
              <a:rPr lang="ru-RU" sz="3600" b="1" i="0" dirty="0" smtClean="0">
                <a:solidFill>
                  <a:srgbClr val="FF0000"/>
                </a:solidFill>
                <a:effectLst/>
                <a:latin typeface="Roboto"/>
              </a:rPr>
              <a:t> </a:t>
            </a:r>
            <a:r>
              <a:rPr lang="ru-RU" sz="3600" b="1" i="0" dirty="0" err="1" smtClean="0">
                <a:solidFill>
                  <a:srgbClr val="FF0000"/>
                </a:solidFill>
                <a:effectLst/>
                <a:latin typeface="Roboto"/>
              </a:rPr>
              <a:t>течій</a:t>
            </a:r>
            <a:r>
              <a:rPr lang="ru-RU" sz="3600" b="1" i="0" dirty="0" smtClean="0">
                <a:solidFill>
                  <a:srgbClr val="FF0000"/>
                </a:solidFill>
                <a:effectLst/>
                <a:latin typeface="Roboto"/>
              </a:rPr>
              <a:t> </a:t>
            </a:r>
            <a:r>
              <a:rPr lang="ru-RU" sz="3600" b="1" i="0" dirty="0" err="1" smtClean="0">
                <a:solidFill>
                  <a:srgbClr val="FF0000"/>
                </a:solidFill>
                <a:effectLst/>
                <a:latin typeface="Roboto"/>
              </a:rPr>
              <a:t>відносять</a:t>
            </a:r>
            <a:r>
              <a:rPr lang="ru-RU" sz="3600" b="1" i="0" dirty="0" smtClean="0">
                <a:solidFill>
                  <a:srgbClr val="FF0000"/>
                </a:solidFill>
                <a:effectLst/>
                <a:latin typeface="Roboto"/>
              </a:rPr>
              <a:t>: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85786" y="1239457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футуризм,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4400" b="0" i="0" dirty="0" err="1" smtClean="0">
                <a:solidFill>
                  <a:srgbClr val="000000"/>
                </a:solidFill>
                <a:effectLst/>
                <a:latin typeface="Roboto"/>
              </a:rPr>
              <a:t>сюрреалізм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sz="4400" b="0" i="0" dirty="0" err="1" smtClean="0">
                <a:solidFill>
                  <a:srgbClr val="000000"/>
                </a:solidFill>
                <a:effectLst/>
                <a:latin typeface="Roboto"/>
              </a:rPr>
              <a:t>експресіонізм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4400" b="0" i="0" dirty="0" err="1" smtClean="0">
                <a:solidFill>
                  <a:srgbClr val="000000"/>
                </a:solidFill>
                <a:effectLst/>
                <a:latin typeface="Roboto"/>
              </a:rPr>
              <a:t>дадаїзм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4400" b="0" i="0" dirty="0" err="1" smtClean="0">
                <a:solidFill>
                  <a:srgbClr val="000000"/>
                </a:solidFill>
                <a:effectLst/>
                <a:latin typeface="Roboto"/>
              </a:rPr>
              <a:t>онструктивізм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4400" b="0" i="0" dirty="0" err="1" smtClean="0">
                <a:solidFill>
                  <a:srgbClr val="000000"/>
                </a:solidFill>
                <a:effectLst/>
                <a:latin typeface="Roboto"/>
              </a:rPr>
              <a:t>мажинізм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4400" b="0" i="0" dirty="0" err="1" smtClean="0">
                <a:solidFill>
                  <a:srgbClr val="000000"/>
                </a:solidFill>
                <a:effectLst/>
                <a:latin typeface="Roboto"/>
              </a:rPr>
              <a:t>абстракціонізм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,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sz="4400" b="0" i="0" dirty="0" err="1" smtClean="0">
                <a:solidFill>
                  <a:srgbClr val="000000"/>
                </a:solidFill>
                <a:effectLst/>
                <a:latin typeface="Roboto"/>
              </a:rPr>
              <a:t>кубізм</a:t>
            </a:r>
            <a:r>
              <a:rPr lang="ru-RU" sz="4400" b="0" i="0" dirty="0" smtClean="0">
                <a:solidFill>
                  <a:srgbClr val="000000"/>
                </a:solidFill>
                <a:effectLst/>
                <a:latin typeface="Roboto"/>
              </a:rPr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35116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>
                <a:solidFill>
                  <a:srgbClr val="FF0000"/>
                </a:solidFill>
              </a:rPr>
              <a:t>ПЕРІОДИ  АВАНГАРДИЗМУ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sz="2400" b="1" dirty="0"/>
              <a:t>Перший </a:t>
            </a:r>
            <a:r>
              <a:rPr lang="ru-RU" sz="2400" b="1" dirty="0" err="1"/>
              <a:t>період</a:t>
            </a:r>
            <a:r>
              <a:rPr lang="ru-RU" sz="2400" b="1" dirty="0"/>
              <a:t> авангардизму у </a:t>
            </a:r>
            <a:r>
              <a:rPr lang="ru-RU" sz="2400" b="1" dirty="0" err="1"/>
              <a:t>літературі</a:t>
            </a:r>
            <a:r>
              <a:rPr lang="ru-RU" sz="2400" b="1" dirty="0"/>
              <a:t> (так званий </a:t>
            </a:r>
            <a:r>
              <a:rPr lang="ru-RU" sz="2400" b="1" dirty="0" err="1">
                <a:solidFill>
                  <a:srgbClr val="00B050"/>
                </a:solidFill>
              </a:rPr>
              <a:t>історичний</a:t>
            </a:r>
            <a:r>
              <a:rPr lang="ru-RU" sz="2400" b="1" dirty="0">
                <a:solidFill>
                  <a:srgbClr val="00B050"/>
                </a:solidFill>
              </a:rPr>
              <a:t> авангардизм</a:t>
            </a:r>
            <a:r>
              <a:rPr lang="ru-RU" sz="2400" b="1" dirty="0"/>
              <a:t>) </a:t>
            </a:r>
            <a:r>
              <a:rPr lang="ru-RU" sz="2400" b="1" dirty="0" err="1"/>
              <a:t>охоплює</a:t>
            </a:r>
            <a:r>
              <a:rPr lang="ru-RU" sz="2400" b="1" dirty="0"/>
              <a:t> 1905–1938 (</a:t>
            </a:r>
            <a:r>
              <a:rPr lang="ru-RU" sz="2400" b="1" dirty="0">
                <a:hlinkClick r:id="rId2" tooltip="Футуризм"/>
              </a:rPr>
              <a:t>футуризм</a:t>
            </a:r>
            <a:r>
              <a:rPr lang="ru-RU" sz="2400" b="1" dirty="0"/>
              <a:t>, </a:t>
            </a:r>
            <a:r>
              <a:rPr lang="ru-RU" sz="2400" b="1" dirty="0" err="1">
                <a:hlinkClick r:id="rId3" tooltip="Дадаїзм"/>
              </a:rPr>
              <a:t>дадаїзм</a:t>
            </a:r>
            <a:r>
              <a:rPr lang="ru-RU" sz="2400" b="1" dirty="0"/>
              <a:t>, 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err="1" smtClean="0">
                <a:hlinkClick r:id="rId4" tooltip="Сюрреалізм"/>
              </a:rPr>
              <a:t>сюрреалізм</a:t>
            </a:r>
            <a:r>
              <a:rPr lang="ru-RU" sz="2400" b="1" dirty="0"/>
              <a:t>, </a:t>
            </a:r>
            <a:r>
              <a:rPr lang="ru-RU" sz="2400" b="1" dirty="0" err="1">
                <a:hlinkClick r:id="rId5" tooltip="Конструктивізм"/>
              </a:rPr>
              <a:t>конструктивізм</a:t>
            </a:r>
            <a:r>
              <a:rPr lang="ru-RU" sz="2400" b="1" dirty="0"/>
              <a:t> </a:t>
            </a:r>
            <a:r>
              <a:rPr lang="ru-RU" sz="2400" b="1" dirty="0" err="1"/>
              <a:t>тощо</a:t>
            </a:r>
            <a:r>
              <a:rPr lang="ru-RU" sz="2400" b="1" dirty="0"/>
              <a:t>).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ru-RU" sz="2400" b="1" dirty="0" err="1"/>
              <a:t>Другий</a:t>
            </a:r>
            <a:r>
              <a:rPr lang="ru-RU" sz="2400" b="1" dirty="0"/>
              <a:t> </a:t>
            </a:r>
            <a:r>
              <a:rPr lang="ru-RU" sz="2400" b="1" dirty="0" err="1"/>
              <a:t>період</a:t>
            </a:r>
            <a:r>
              <a:rPr lang="ru-RU" sz="2400" b="1" dirty="0"/>
              <a:t> — </a:t>
            </a:r>
            <a:r>
              <a:rPr lang="ru-RU" sz="2400" b="1" dirty="0" err="1"/>
              <a:t>після</a:t>
            </a:r>
            <a:r>
              <a:rPr lang="ru-RU" sz="2400" b="1" dirty="0"/>
              <a:t> </a:t>
            </a:r>
            <a:r>
              <a:rPr lang="ru-RU" sz="2400" b="1" dirty="0" err="1"/>
              <a:t>Другої</a:t>
            </a:r>
            <a:r>
              <a:rPr lang="ru-RU" sz="2400" b="1" dirty="0"/>
              <a:t> </a:t>
            </a:r>
            <a:r>
              <a:rPr lang="ru-RU" sz="2400" b="1" dirty="0" err="1"/>
              <a:t>світової</a:t>
            </a:r>
            <a:r>
              <a:rPr lang="ru-RU" sz="2400" b="1" dirty="0"/>
              <a:t> </a:t>
            </a:r>
            <a:r>
              <a:rPr lang="ru-RU" sz="2400" b="1" dirty="0" err="1"/>
              <a:t>війни</a:t>
            </a:r>
            <a:r>
              <a:rPr lang="ru-RU" sz="2400" b="1" dirty="0"/>
              <a:t> (т. </a:t>
            </a:r>
            <a:r>
              <a:rPr lang="ru-RU" sz="2400" b="1" dirty="0" err="1"/>
              <a:t>зв</a:t>
            </a:r>
            <a:r>
              <a:rPr lang="ru-RU" sz="2400" b="1" dirty="0"/>
              <a:t>. </a:t>
            </a:r>
            <a:r>
              <a:rPr lang="ru-RU" sz="2400" b="1" dirty="0">
                <a:solidFill>
                  <a:srgbClr val="00B050"/>
                </a:solidFill>
              </a:rPr>
              <a:t>неоавангардизм</a:t>
            </a:r>
            <a:r>
              <a:rPr lang="ru-RU" sz="2400" b="1" dirty="0"/>
              <a:t>: «конкретна </a:t>
            </a:r>
            <a:r>
              <a:rPr lang="ru-RU" sz="2400" b="1" dirty="0" err="1"/>
              <a:t>поезія</a:t>
            </a:r>
            <a:r>
              <a:rPr lang="ru-RU" sz="2400" b="1" dirty="0"/>
              <a:t>», «</a:t>
            </a:r>
            <a:r>
              <a:rPr lang="ru-RU" sz="2400" b="1" dirty="0" err="1"/>
              <a:t>антироман</a:t>
            </a:r>
            <a:r>
              <a:rPr lang="ru-RU" sz="2400" b="1" dirty="0"/>
              <a:t>», </a:t>
            </a:r>
            <a:r>
              <a:rPr lang="ru-RU" sz="2400" b="1" dirty="0">
                <a:hlinkClick r:id="rId6" tooltip="Абсурду література"/>
              </a:rPr>
              <a:t>«абсурду </a:t>
            </a:r>
            <a:r>
              <a:rPr lang="ru-RU" sz="2400" b="1" dirty="0" err="1">
                <a:hlinkClick r:id="rId6" tooltip="Абсурду література"/>
              </a:rPr>
              <a:t>література</a:t>
            </a:r>
            <a:r>
              <a:rPr lang="ru-RU" sz="2400" b="1" dirty="0">
                <a:hlinkClick r:id="rId6" tooltip="Абсурду література"/>
              </a:rPr>
              <a:t>»</a:t>
            </a:r>
            <a:r>
              <a:rPr lang="ru-RU" sz="2400" b="1" dirty="0"/>
              <a:t>, </a:t>
            </a:r>
            <a:r>
              <a:rPr lang="ru-RU" sz="2400" b="1" dirty="0" err="1"/>
              <a:t>хеппенінг</a:t>
            </a:r>
            <a:r>
              <a:rPr lang="ru-RU" sz="2400" b="1" dirty="0"/>
              <a:t>, «</a:t>
            </a:r>
            <a:r>
              <a:rPr lang="ru-RU" sz="2400" b="1" dirty="0" err="1"/>
              <a:t>комп’ютерна</a:t>
            </a:r>
            <a:r>
              <a:rPr lang="ru-RU" sz="2400" b="1" dirty="0"/>
              <a:t> </a:t>
            </a:r>
            <a:r>
              <a:rPr lang="ru-RU" sz="2400" b="1" dirty="0" err="1"/>
              <a:t>лірика</a:t>
            </a:r>
            <a:r>
              <a:rPr lang="ru-RU" sz="2400" b="1" dirty="0"/>
              <a:t>»).</a:t>
            </a:r>
          </a:p>
        </p:txBody>
      </p:sp>
    </p:spTree>
    <p:extLst>
      <p:ext uri="{BB962C8B-B14F-4D97-AF65-F5344CB8AC3E}">
        <p14:creationId xmlns:p14="http://schemas.microsoft.com/office/powerpoint/2010/main" val="355188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err="1">
                <a:solidFill>
                  <a:srgbClr val="FF0000"/>
                </a:solidFill>
              </a:rPr>
              <a:t>Авангардизмові</a:t>
            </a:r>
            <a:r>
              <a:rPr lang="ru-RU" sz="4400" b="1" dirty="0">
                <a:solidFill>
                  <a:srgbClr val="FF0000"/>
                </a:solidFill>
              </a:rPr>
              <a:t> в </a:t>
            </a:r>
            <a:r>
              <a:rPr lang="ru-RU" sz="4400" b="1" dirty="0" err="1">
                <a:solidFill>
                  <a:srgbClr val="FF0000"/>
                </a:solidFill>
              </a:rPr>
              <a:t>літературі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>
                <a:solidFill>
                  <a:srgbClr val="FF0000"/>
                </a:solidFill>
              </a:rPr>
              <a:t>притаманні</a:t>
            </a:r>
            <a:r>
              <a:rPr lang="ru-RU" sz="4400" b="1" dirty="0">
                <a:solidFill>
                  <a:srgbClr val="FF0000"/>
                </a:solidFill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</a:rPr>
              <a:t>тенденції</a:t>
            </a:r>
            <a:r>
              <a:rPr lang="ru-RU" sz="4400" b="1" dirty="0" smtClean="0">
                <a:solidFill>
                  <a:srgbClr val="FF0000"/>
                </a:solidFill>
              </a:rPr>
              <a:t>: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b="1" dirty="0" err="1"/>
              <a:t>безпосередньо</a:t>
            </a:r>
            <a:r>
              <a:rPr lang="ru-RU" sz="2800" b="1" dirty="0"/>
              <a:t> </a:t>
            </a:r>
            <a:r>
              <a:rPr lang="ru-RU" sz="2800" b="1" dirty="0" err="1"/>
              <a:t>впливати</a:t>
            </a:r>
            <a:r>
              <a:rPr lang="ru-RU" sz="2800" b="1" dirty="0"/>
              <a:t> на </a:t>
            </a:r>
            <a:r>
              <a:rPr lang="ru-RU" sz="2800" b="1" dirty="0" err="1"/>
              <a:t>публіку</a:t>
            </a:r>
            <a:r>
              <a:rPr lang="ru-RU" sz="2800" b="1" dirty="0"/>
              <a:t>;</a:t>
            </a:r>
          </a:p>
          <a:p>
            <a:r>
              <a:rPr lang="ru-RU" sz="2800" b="1" dirty="0" err="1"/>
              <a:t>знищити</a:t>
            </a:r>
            <a:r>
              <a:rPr lang="ru-RU" sz="2800" b="1" dirty="0"/>
              <a:t> </a:t>
            </a:r>
            <a:r>
              <a:rPr lang="ru-RU" sz="2800" b="1" dirty="0" err="1"/>
              <a:t>стіну</a:t>
            </a:r>
            <a:r>
              <a:rPr lang="ru-RU" sz="2800" b="1" dirty="0"/>
              <a:t> </a:t>
            </a:r>
            <a:r>
              <a:rPr lang="ru-RU" sz="2800" b="1" dirty="0" err="1"/>
              <a:t>між</a:t>
            </a:r>
            <a:r>
              <a:rPr lang="ru-RU" sz="2800" b="1" dirty="0"/>
              <a:t> </a:t>
            </a:r>
            <a:r>
              <a:rPr lang="ru-RU" sz="2800" b="1" dirty="0" err="1"/>
              <a:t>мистецтвом</a:t>
            </a:r>
            <a:r>
              <a:rPr lang="ru-RU" sz="2800" b="1" dirty="0"/>
              <a:t> для </a:t>
            </a:r>
            <a:r>
              <a:rPr lang="ru-RU" sz="2800" b="1" dirty="0" err="1"/>
              <a:t>еліти</a:t>
            </a:r>
            <a:r>
              <a:rPr lang="ru-RU" sz="2800" b="1" dirty="0"/>
              <a:t> й </a:t>
            </a:r>
            <a:r>
              <a:rPr lang="ru-RU" sz="2800" b="1" dirty="0" err="1"/>
              <a:t>масовою</a:t>
            </a:r>
            <a:r>
              <a:rPr lang="ru-RU" sz="2800" b="1" dirty="0"/>
              <a:t> культурою;</a:t>
            </a:r>
          </a:p>
          <a:p>
            <a:r>
              <a:rPr lang="ru-RU" sz="2800" b="1" dirty="0" err="1"/>
              <a:t>зруйнувати</a:t>
            </a:r>
            <a:r>
              <a:rPr lang="ru-RU" sz="2800" b="1" dirty="0"/>
              <a:t> </a:t>
            </a:r>
            <a:r>
              <a:rPr lang="ru-RU" sz="2800" b="1" dirty="0" err="1"/>
              <a:t>межі</a:t>
            </a:r>
            <a:r>
              <a:rPr lang="ru-RU" sz="2800" b="1" dirty="0"/>
              <a:t> </a:t>
            </a:r>
            <a:r>
              <a:rPr lang="ru-RU" sz="2800" b="1" dirty="0" err="1"/>
              <a:t>між</a:t>
            </a:r>
            <a:r>
              <a:rPr lang="ru-RU" sz="2800" b="1" dirty="0"/>
              <a:t> </a:t>
            </a:r>
            <a:r>
              <a:rPr lang="ru-RU" sz="2800" b="1" dirty="0" err="1"/>
              <a:t>різними</a:t>
            </a:r>
            <a:r>
              <a:rPr lang="ru-RU" sz="2800" b="1" dirty="0"/>
              <a:t> видами </a:t>
            </a:r>
            <a:r>
              <a:rPr lang="ru-RU" sz="2800" b="1" dirty="0" err="1"/>
              <a:t>мистецтва</a:t>
            </a:r>
            <a:r>
              <a:rPr lang="ru-RU" sz="2800" b="1" dirty="0"/>
              <a:t> («</a:t>
            </a:r>
            <a:r>
              <a:rPr lang="ru-RU" sz="2800" b="1" dirty="0" err="1"/>
              <a:t>вірші-малюнки</a:t>
            </a:r>
            <a:r>
              <a:rPr lang="ru-RU" sz="2800" b="1" dirty="0"/>
              <a:t>», </a:t>
            </a:r>
            <a:r>
              <a:rPr lang="ru-RU" sz="2800" b="1" dirty="0" err="1"/>
              <a:t>колажі</a:t>
            </a:r>
            <a:r>
              <a:rPr lang="ru-RU" sz="2800" b="1" dirty="0"/>
              <a:t> </a:t>
            </a:r>
            <a:r>
              <a:rPr lang="ru-RU" sz="2800" b="1" dirty="0" err="1"/>
              <a:t>тощо</a:t>
            </a:r>
            <a:r>
              <a:rPr lang="ru-RU" sz="2800" b="1" dirty="0"/>
              <a:t>);</a:t>
            </a:r>
          </a:p>
          <a:p>
            <a:r>
              <a:rPr lang="ru-RU" sz="2800" b="1" dirty="0" err="1"/>
              <a:t>досягти</a:t>
            </a:r>
            <a:r>
              <a:rPr lang="ru-RU" sz="2800" b="1" dirty="0"/>
              <a:t> </a:t>
            </a:r>
            <a:r>
              <a:rPr lang="ru-RU" sz="2800" b="1" dirty="0" err="1"/>
              <a:t>наукової</a:t>
            </a:r>
            <a:r>
              <a:rPr lang="ru-RU" sz="2800" b="1" dirty="0"/>
              <a:t> </a:t>
            </a:r>
            <a:r>
              <a:rPr lang="ru-RU" sz="2800" b="1" dirty="0" err="1"/>
              <a:t>точності</a:t>
            </a:r>
            <a:r>
              <a:rPr lang="ru-RU" sz="2800" b="1" dirty="0"/>
              <a:t> </a:t>
            </a:r>
            <a:r>
              <a:rPr lang="ru-RU" sz="2800" b="1" dirty="0" err="1"/>
              <a:t>мислення</a:t>
            </a:r>
            <a:r>
              <a:rPr lang="ru-RU" sz="2800" b="1" dirty="0"/>
              <a:t> (</a:t>
            </a:r>
            <a:r>
              <a:rPr lang="ru-RU" sz="2800" b="1" dirty="0" err="1"/>
              <a:t>інтерес</a:t>
            </a:r>
            <a:r>
              <a:rPr lang="ru-RU" sz="2800" b="1" dirty="0"/>
              <a:t> до </a:t>
            </a:r>
            <a:r>
              <a:rPr lang="ru-RU" sz="2800" b="1" dirty="0" err="1"/>
              <a:t>природознавства</a:t>
            </a:r>
            <a:r>
              <a:rPr lang="ru-RU" sz="2800" b="1" dirty="0"/>
              <a:t>,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</a:rPr>
              <a:t>техніки</a:t>
            </a:r>
            <a:r>
              <a:rPr lang="ru-RU" sz="2800" b="1" dirty="0"/>
              <a:t>, </a:t>
            </a:r>
            <a:r>
              <a:rPr lang="ru-RU" sz="2800" b="1" dirty="0" err="1"/>
              <a:t>психології</a:t>
            </a:r>
            <a:r>
              <a:rPr lang="ru-RU" sz="2800" b="1" dirty="0"/>
              <a:t>);</a:t>
            </a:r>
          </a:p>
          <a:p>
            <a:r>
              <a:rPr lang="ru-RU" sz="2800" b="1" dirty="0"/>
              <a:t>а </a:t>
            </a:r>
            <a:r>
              <a:rPr lang="ru-RU" sz="2800" b="1" dirty="0" err="1"/>
              <a:t>також</a:t>
            </a:r>
            <a:r>
              <a:rPr lang="ru-RU" sz="2800" b="1" dirty="0"/>
              <a:t>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</a:rPr>
              <a:t>фрагментарне</a:t>
            </a:r>
            <a:r>
              <a:rPr lang="ru-RU" sz="2800" b="1" dirty="0"/>
              <a:t> </a:t>
            </a:r>
            <a:r>
              <a:rPr lang="ru-RU" sz="2800" b="1" dirty="0" err="1"/>
              <a:t>відображення</a:t>
            </a:r>
            <a:r>
              <a:rPr lang="ru-RU" sz="2800" b="1" dirty="0"/>
              <a:t> </a:t>
            </a:r>
            <a:r>
              <a:rPr lang="ru-RU" sz="2800" b="1" dirty="0" err="1"/>
              <a:t>дійсності</a:t>
            </a:r>
            <a:r>
              <a:rPr lang="ru-RU" sz="2800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814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s://uahistory.co/pidruchniki/fasolya-ukraine-literature-11-class-2019-standard-level/fasolya-ukraine-literature-11-class-2019-standard-level.files/image010.jpg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4952442" y="760955"/>
            <a:ext cx="7139304" cy="5840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ru-RU" sz="2800" b="1" dirty="0" smtClean="0"/>
              <a:t>ставить </a:t>
            </a:r>
            <a:r>
              <a:rPr lang="ru-RU" sz="2800" b="1" dirty="0"/>
              <a:t>перед собою </a:t>
            </a:r>
            <a:r>
              <a:rPr lang="ru-RU" sz="2800" b="1" dirty="0" err="1" smtClean="0"/>
              <a:t>завдання</a:t>
            </a:r>
            <a:r>
              <a:rPr lang="ru-RU" sz="2800" b="1" dirty="0" smtClean="0"/>
              <a:t>:</a:t>
            </a:r>
          </a:p>
          <a:p>
            <a:r>
              <a:rPr lang="ru-RU" sz="2800" b="1" dirty="0" err="1" smtClean="0"/>
              <a:t>різке</a:t>
            </a:r>
            <a:r>
              <a:rPr lang="ru-RU" sz="2800" b="1" dirty="0" smtClean="0"/>
              <a:t> </a:t>
            </a:r>
            <a:r>
              <a:rPr lang="ru-RU" sz="2800" b="1" dirty="0" err="1"/>
              <a:t>відмежування</a:t>
            </a:r>
            <a:r>
              <a:rPr lang="ru-RU" sz="2800" b="1" dirty="0"/>
              <a:t> </a:t>
            </a:r>
            <a:r>
              <a:rPr lang="ru-RU" sz="2800" b="1" dirty="0" err="1"/>
              <a:t>від</a:t>
            </a:r>
            <a:r>
              <a:rPr lang="ru-RU" sz="2800" b="1" dirty="0"/>
              <a:t> </a:t>
            </a:r>
            <a:r>
              <a:rPr lang="ru-RU" sz="2800" b="1" dirty="0" err="1"/>
              <a:t>старих</a:t>
            </a:r>
            <a:r>
              <a:rPr lang="ru-RU" sz="2800" b="1" dirty="0"/>
              <a:t>, </a:t>
            </a:r>
            <a:r>
              <a:rPr lang="ru-RU" sz="2800" b="1" dirty="0" err="1"/>
              <a:t>віджилих</a:t>
            </a:r>
            <a:r>
              <a:rPr lang="ru-RU" sz="2800" b="1" dirty="0"/>
              <a:t> </a:t>
            </a:r>
            <a:r>
              <a:rPr lang="ru-RU" sz="2800" b="1" dirty="0" err="1"/>
              <a:t>традицій</a:t>
            </a:r>
            <a:endParaRPr lang="ru-RU" sz="2800" b="1" dirty="0"/>
          </a:p>
          <a:p>
            <a:r>
              <a:rPr lang="ru-RU" sz="2800" b="1" dirty="0" err="1" smtClean="0"/>
              <a:t>докорінне</a:t>
            </a:r>
            <a:r>
              <a:rPr lang="ru-RU" sz="2800" b="1" dirty="0" smtClean="0"/>
              <a:t> </a:t>
            </a:r>
            <a:r>
              <a:rPr lang="ru-RU" sz="2800" b="1" dirty="0" err="1"/>
              <a:t>онов­лення</a:t>
            </a:r>
            <a:r>
              <a:rPr lang="ru-RU" sz="2800" b="1" dirty="0"/>
              <a:t> </a:t>
            </a:r>
            <a:r>
              <a:rPr lang="ru-RU" sz="2800" b="1" dirty="0" err="1"/>
              <a:t>поетики</a:t>
            </a:r>
            <a:r>
              <a:rPr lang="ru-RU" sz="2800" b="1" dirty="0"/>
              <a:t> на </a:t>
            </a:r>
            <a:r>
              <a:rPr lang="ru-RU" sz="2800" b="1" dirty="0" err="1"/>
              <a:t>всіх</a:t>
            </a:r>
            <a:r>
              <a:rPr lang="ru-RU" sz="2800" b="1" dirty="0"/>
              <a:t> </a:t>
            </a:r>
            <a:r>
              <a:rPr lang="ru-RU" sz="2800" b="1" dirty="0" err="1"/>
              <a:t>рівнях</a:t>
            </a:r>
            <a:r>
              <a:rPr lang="ru-RU" sz="2800" b="1" dirty="0"/>
              <a:t>: проблемно-</a:t>
            </a:r>
            <a:r>
              <a:rPr lang="ru-RU" sz="2800" b="1" dirty="0" err="1"/>
              <a:t>тематичному</a:t>
            </a:r>
            <a:r>
              <a:rPr lang="ru-RU" sz="2800" b="1" dirty="0"/>
              <a:t>, </a:t>
            </a:r>
            <a:r>
              <a:rPr lang="ru-RU" sz="2800" b="1" dirty="0" err="1"/>
              <a:t>мовно­стильовому</a:t>
            </a:r>
            <a:r>
              <a:rPr lang="ru-RU" sz="2800" b="1" dirty="0"/>
              <a:t>, жанровому, формальному</a:t>
            </a:r>
            <a:r>
              <a:rPr lang="ru-RU" sz="2800" b="1" dirty="0" smtClean="0"/>
              <a:t>.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На </a:t>
            </a:r>
            <a:r>
              <a:rPr lang="ru-RU" sz="2800" b="1" dirty="0" err="1">
                <a:solidFill>
                  <a:srgbClr val="0070C0"/>
                </a:solidFill>
              </a:rPr>
              <a:t>цьому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наголошують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майже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всі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дослідники</a:t>
            </a:r>
            <a:r>
              <a:rPr lang="ru-RU" sz="2800" b="1" dirty="0">
                <a:solidFill>
                  <a:srgbClr val="0070C0"/>
                </a:solidFill>
              </a:rPr>
              <a:t> авангардизму 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2800" b="1" dirty="0" smtClean="0"/>
              <a:t>(</a:t>
            </a:r>
            <a:r>
              <a:rPr lang="ru-RU" sz="2800" b="1" dirty="0"/>
              <a:t>А. </a:t>
            </a:r>
            <a:r>
              <a:rPr lang="ru-RU" sz="2800" b="1" dirty="0" err="1"/>
              <a:t>Погрібний</a:t>
            </a:r>
            <a:r>
              <a:rPr lang="ru-RU" sz="2800" b="1" dirty="0"/>
              <a:t>, Л. Таран, В. </a:t>
            </a:r>
            <a:r>
              <a:rPr lang="ru-RU" sz="2800" b="1" dirty="0" err="1"/>
              <a:t>Пахаренко</a:t>
            </a:r>
            <a:r>
              <a:rPr lang="ru-RU" sz="2800" b="1" dirty="0" smtClean="0"/>
              <a:t>,</a:t>
            </a:r>
          </a:p>
          <a:p>
            <a:pPr marL="0" indent="0">
              <a:buNone/>
            </a:pPr>
            <a:r>
              <a:rPr lang="ru-RU" sz="2800" b="1" dirty="0" smtClean="0"/>
              <a:t> </a:t>
            </a:r>
            <a:r>
              <a:rPr lang="ru-RU" sz="2800" b="1" dirty="0"/>
              <a:t>В. </a:t>
            </a:r>
            <a:r>
              <a:rPr lang="ru-RU" sz="2800" b="1" dirty="0" err="1"/>
              <a:t>Моренець</a:t>
            </a:r>
            <a:r>
              <a:rPr lang="ru-RU" sz="2800" b="1" dirty="0"/>
              <a:t>, </a:t>
            </a:r>
            <a:r>
              <a:rPr lang="ru-RU" sz="2800" b="1" dirty="0" smtClean="0"/>
              <a:t>Н</a:t>
            </a:r>
            <a:r>
              <a:rPr lang="ru-RU" sz="2800" b="1" dirty="0"/>
              <a:t>. </a:t>
            </a:r>
            <a:r>
              <a:rPr lang="ru-RU" sz="2800" b="1" dirty="0" err="1"/>
              <a:t>Білоцерківець</a:t>
            </a:r>
            <a:r>
              <a:rPr lang="ru-RU" sz="2800" b="1" dirty="0"/>
              <a:t> та </a:t>
            </a:r>
            <a:r>
              <a:rPr lang="ru-RU" sz="2800" b="1" dirty="0" err="1"/>
              <a:t>ін</a:t>
            </a:r>
            <a:r>
              <a:rPr lang="ru-RU" sz="2800" b="1" dirty="0"/>
              <a:t>.).</a:t>
            </a:r>
          </a:p>
        </p:txBody>
      </p:sp>
      <p:sp>
        <p:nvSpPr>
          <p:cNvPr id="6" name="AutoShape 4" descr="https://uahistory.co/pidruchniki/fasolya-ukraine-literature-11-class-2019-standard-level/fasolya-ukraine-literature-11-class-2019-standard-level.files/image010.jpg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939453" y="1866899"/>
            <a:ext cx="4194189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uk-UA" sz="4400" b="1" dirty="0">
                <a:solidFill>
                  <a:srgbClr val="FF0000"/>
                </a:solidFill>
              </a:rPr>
              <a:t>П ОЕТИЧНИЙ  АВАНГАРД</a:t>
            </a:r>
            <a:br>
              <a:rPr lang="uk-UA" sz="4400" b="1" dirty="0">
                <a:solidFill>
                  <a:srgbClr val="FF0000"/>
                </a:solidFill>
              </a:rPr>
            </a:b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859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Конструктивістська</a:t>
            </a:r>
            <a:r>
              <a:rPr lang="ru-RU" b="1" dirty="0"/>
              <a:t> </a:t>
            </a:r>
            <a:r>
              <a:rPr lang="ru-RU" b="1" dirty="0" err="1"/>
              <a:t>група</a:t>
            </a:r>
            <a:r>
              <a:rPr lang="ru-RU" b="1" dirty="0"/>
              <a:t> «</a:t>
            </a:r>
            <a:r>
              <a:rPr lang="ru-RU" b="1" dirty="0" err="1"/>
              <a:t>Аванґард</a:t>
            </a:r>
            <a:r>
              <a:rPr lang="ru-RU" b="1" dirty="0" smtClean="0"/>
              <a:t>»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2400" b="1" dirty="0" err="1">
                <a:hlinkClick r:id="rId2" tooltip="Літературна група (ще не написана)"/>
              </a:rPr>
              <a:t>літературна</a:t>
            </a:r>
            <a:r>
              <a:rPr lang="ru-RU" sz="2400" b="1" dirty="0">
                <a:hlinkClick r:id="rId2" tooltip="Літературна група (ще не написана)"/>
              </a:rPr>
              <a:t> </a:t>
            </a:r>
            <a:r>
              <a:rPr lang="ru-RU" sz="2400" b="1" dirty="0" err="1">
                <a:hlinkClick r:id="rId2" tooltip="Літературна група (ще не написана)"/>
              </a:rPr>
              <a:t>група</a:t>
            </a:r>
            <a:r>
              <a:rPr lang="ru-RU" sz="2400" b="1" dirty="0"/>
              <a:t> </a:t>
            </a:r>
            <a:r>
              <a:rPr lang="ru-RU" sz="2400" b="1" dirty="0" err="1"/>
              <a:t>близьких</a:t>
            </a:r>
            <a:r>
              <a:rPr lang="ru-RU" sz="2400" b="1" dirty="0"/>
              <a:t> до </a:t>
            </a:r>
            <a:r>
              <a:rPr lang="ru-RU" sz="2400" b="1" dirty="0">
                <a:hlinkClick r:id="rId3" tooltip="Футуризм"/>
              </a:rPr>
              <a:t>футуризму</a:t>
            </a:r>
            <a:r>
              <a:rPr lang="ru-RU" sz="2400" b="1" dirty="0"/>
              <a:t> </a:t>
            </a:r>
            <a:r>
              <a:rPr lang="ru-RU" sz="2400" b="1" dirty="0" err="1"/>
              <a:t>лівих</a:t>
            </a:r>
            <a:r>
              <a:rPr lang="ru-RU" sz="2400" b="1" dirty="0"/>
              <a:t> </a:t>
            </a:r>
            <a:r>
              <a:rPr lang="ru-RU" sz="2400" b="1" dirty="0" err="1" smtClean="0"/>
              <a:t>письменників</a:t>
            </a:r>
            <a:r>
              <a:rPr lang="ru-RU" sz="2400" b="1" dirty="0"/>
              <a:t> на </a:t>
            </a:r>
            <a:r>
              <a:rPr lang="ru-RU" sz="2400" b="1" dirty="0" err="1"/>
              <a:t>чолі</a:t>
            </a:r>
            <a:r>
              <a:rPr lang="ru-RU" sz="2400" b="1" dirty="0"/>
              <a:t> з </a:t>
            </a:r>
            <a:r>
              <a:rPr lang="ru-RU" sz="2400" b="1" dirty="0" err="1">
                <a:hlinkClick r:id="rId4" tooltip="Поліщук Валер'ян Львович"/>
              </a:rPr>
              <a:t>Валер'яном</a:t>
            </a:r>
            <a:r>
              <a:rPr lang="ru-RU" sz="2400" b="1" dirty="0">
                <a:hlinkClick r:id="rId4" tooltip="Поліщук Валер'ян Львович"/>
              </a:rPr>
              <a:t> </a:t>
            </a:r>
            <a:r>
              <a:rPr lang="ru-RU" sz="2400" b="1" dirty="0" err="1">
                <a:hlinkClick r:id="rId4" tooltip="Поліщук Валер'ян Львович"/>
              </a:rPr>
              <a:t>Поліщуком</a:t>
            </a:r>
            <a:r>
              <a:rPr lang="ru-RU" sz="2400" b="1" dirty="0"/>
              <a:t>. Заснована у </a:t>
            </a:r>
            <a:r>
              <a:rPr lang="ru-RU" sz="2400" b="1" dirty="0" err="1">
                <a:hlinkClick r:id="rId5" tooltip="Харків"/>
              </a:rPr>
              <a:t>Харкові</a:t>
            </a:r>
            <a:r>
              <a:rPr lang="ru-RU" sz="2400" b="1" dirty="0"/>
              <a:t> </a:t>
            </a:r>
            <a:r>
              <a:rPr lang="ru-RU" sz="2400" b="1" dirty="0" err="1"/>
              <a:t>восени</a:t>
            </a:r>
            <a:r>
              <a:rPr lang="ru-RU" sz="2400" b="1" dirty="0"/>
              <a:t> </a:t>
            </a:r>
            <a:r>
              <a:rPr lang="ru-RU" sz="2400" b="1" dirty="0">
                <a:hlinkClick r:id="rId6" tooltip="1925"/>
              </a:rPr>
              <a:t>1925</a:t>
            </a:r>
            <a:r>
              <a:rPr lang="ru-RU" sz="2400" b="1" dirty="0"/>
              <a:t> року </a:t>
            </a:r>
            <a:r>
              <a:rPr lang="ru-RU" sz="2400" b="1" dirty="0" err="1"/>
              <a:t>після</a:t>
            </a:r>
            <a:r>
              <a:rPr lang="ru-RU" sz="2400" b="1" dirty="0"/>
              <a:t> </a:t>
            </a:r>
            <a:r>
              <a:rPr lang="ru-RU" sz="2400" b="1" dirty="0" err="1"/>
              <a:t>розпаду</a:t>
            </a:r>
            <a:r>
              <a:rPr lang="ru-RU" sz="2400" b="1" dirty="0"/>
              <a:t> </a:t>
            </a:r>
            <a:r>
              <a:rPr lang="ru-RU" sz="2400" b="1" dirty="0">
                <a:hlinkClick r:id="rId7" tooltip="Гарт (літературна організація)"/>
              </a:rPr>
              <a:t>«Гарту»</a:t>
            </a:r>
            <a:r>
              <a:rPr lang="ru-RU" sz="2400" b="1" dirty="0"/>
              <a:t>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607968" y="2583776"/>
            <a:ext cx="4895056" cy="2455862"/>
          </a:xfrm>
        </p:spPr>
        <p:txBody>
          <a:bodyPr>
            <a:noAutofit/>
          </a:bodyPr>
          <a:lstStyle/>
          <a:p>
            <a:r>
              <a:rPr lang="ru-RU" sz="2000" dirty="0" err="1"/>
              <a:t>Декларації</a:t>
            </a:r>
            <a:r>
              <a:rPr lang="ru-RU" sz="2000" dirty="0"/>
              <a:t> «Авангарду» </a:t>
            </a:r>
            <a:r>
              <a:rPr lang="ru-RU" sz="2000" dirty="0" err="1"/>
              <a:t>проголошували</a:t>
            </a:r>
            <a:r>
              <a:rPr lang="ru-RU" sz="2000" dirty="0"/>
              <a:t> </a:t>
            </a:r>
            <a:r>
              <a:rPr lang="ru-RU" sz="2000" b="1" dirty="0"/>
              <a:t>«</a:t>
            </a:r>
            <a:r>
              <a:rPr lang="ru-RU" sz="2000" b="1" dirty="0" err="1"/>
              <a:t>тісний</a:t>
            </a:r>
            <a:r>
              <a:rPr lang="ru-RU" sz="2000" b="1" dirty="0"/>
              <a:t> </a:t>
            </a:r>
            <a:r>
              <a:rPr lang="ru-RU" sz="2000" b="1" dirty="0" err="1"/>
              <a:t>зв'язок</a:t>
            </a:r>
            <a:r>
              <a:rPr lang="ru-RU" sz="2000" b="1" dirty="0"/>
              <a:t> </a:t>
            </a:r>
            <a:r>
              <a:rPr lang="ru-RU" sz="2000" b="1" dirty="0" err="1"/>
              <a:t>мистецтва</a:t>
            </a:r>
            <a:r>
              <a:rPr lang="ru-RU" sz="2000" b="1" dirty="0"/>
              <a:t> з </a:t>
            </a:r>
            <a:r>
              <a:rPr lang="ru-RU" sz="2000" b="1" dirty="0" err="1"/>
              <a:t>добою</a:t>
            </a:r>
            <a:r>
              <a:rPr lang="ru-RU" sz="2000" dirty="0"/>
              <a:t> </a:t>
            </a:r>
            <a:r>
              <a:rPr lang="ru-RU" sz="2000" dirty="0" err="1">
                <a:hlinkClick r:id="rId8" tooltip="Індустріалізація"/>
              </a:rPr>
              <a:t>індустріалізації</a:t>
            </a:r>
            <a:r>
              <a:rPr lang="ru-RU" sz="2000" dirty="0">
                <a:hlinkClick r:id="rId8" tooltip="Індустріалізація"/>
              </a:rPr>
              <a:t>»</a:t>
            </a:r>
            <a:r>
              <a:rPr lang="ru-RU" sz="2000" dirty="0"/>
              <a:t>, </a:t>
            </a:r>
            <a:r>
              <a:rPr lang="ru-RU" sz="2000" dirty="0" err="1"/>
              <a:t>обстоювали</a:t>
            </a:r>
            <a:r>
              <a:rPr lang="ru-RU" sz="2000" dirty="0"/>
              <a:t> </a:t>
            </a:r>
            <a:r>
              <a:rPr lang="ru-RU" sz="2000" dirty="0">
                <a:hlinkClick r:id="rId9" tooltip="Конструктивний динамізм (ще не написана)"/>
              </a:rPr>
              <a:t>«</a:t>
            </a:r>
            <a:r>
              <a:rPr lang="ru-RU" sz="2000" dirty="0" err="1">
                <a:hlinkClick r:id="rId9" tooltip="Конструктивний динамізм (ще не написана)"/>
              </a:rPr>
              <a:t>конструктивний</a:t>
            </a:r>
            <a:r>
              <a:rPr lang="ru-RU" sz="2000" dirty="0">
                <a:hlinkClick r:id="rId9" tooltip="Конструктивний динамізм (ще не написана)"/>
              </a:rPr>
              <a:t> </a:t>
            </a:r>
            <a:r>
              <a:rPr lang="ru-RU" sz="2000" dirty="0" err="1">
                <a:hlinkClick r:id="rId9" tooltip="Конструктивний динамізм (ще не написана)"/>
              </a:rPr>
              <a:t>динамізм</a:t>
            </a:r>
            <a:r>
              <a:rPr lang="ru-RU" sz="2000" dirty="0">
                <a:hlinkClick r:id="rId9" tooltip="Конструктивний динамізм (ще не написана)"/>
              </a:rPr>
              <a:t>»</a:t>
            </a:r>
            <a:r>
              <a:rPr lang="ru-RU" sz="2000" dirty="0"/>
              <a:t>, </a:t>
            </a:r>
            <a:r>
              <a:rPr lang="ru-RU" sz="2000" dirty="0" err="1"/>
              <a:t>або</a:t>
            </a:r>
            <a:r>
              <a:rPr lang="ru-RU" sz="2000" dirty="0"/>
              <a:t> </a:t>
            </a:r>
            <a:r>
              <a:rPr lang="ru-RU" sz="2000" dirty="0">
                <a:hlinkClick r:id="rId10" tooltip="Динамічний спіралізм (ще не написана)"/>
              </a:rPr>
              <a:t>«</a:t>
            </a:r>
            <a:r>
              <a:rPr lang="ru-RU" sz="2000" dirty="0" err="1">
                <a:hlinkClick r:id="rId10" tooltip="Динамічний спіралізм (ще не написана)"/>
              </a:rPr>
              <a:t>динамічний</a:t>
            </a:r>
            <a:r>
              <a:rPr lang="ru-RU" sz="2000" dirty="0">
                <a:hlinkClick r:id="rId10" tooltip="Динамічний спіралізм (ще не написана)"/>
              </a:rPr>
              <a:t> </a:t>
            </a:r>
            <a:r>
              <a:rPr lang="ru-RU" sz="2000" dirty="0" err="1">
                <a:hlinkClick r:id="rId10" tooltip="Динамічний спіралізм (ще не написана)"/>
              </a:rPr>
              <a:t>спіралізм</a:t>
            </a:r>
            <a:r>
              <a:rPr lang="ru-RU" sz="2000" dirty="0">
                <a:hlinkClick r:id="rId10" tooltip="Динамічний спіралізм (ще не написана)"/>
              </a:rPr>
              <a:t>»</a:t>
            </a:r>
            <a:r>
              <a:rPr lang="ru-RU" sz="2000" dirty="0"/>
              <a:t>, як «стиль </a:t>
            </a:r>
            <a:r>
              <a:rPr lang="ru-RU" sz="2000" dirty="0" err="1"/>
              <a:t>епохи</a:t>
            </a:r>
            <a:r>
              <a:rPr lang="ru-RU" sz="2000" dirty="0"/>
              <a:t>», </a:t>
            </a:r>
            <a:r>
              <a:rPr lang="ru-RU" sz="2000" dirty="0" err="1"/>
              <a:t>спрямований</a:t>
            </a:r>
            <a:r>
              <a:rPr lang="ru-RU" sz="2000" dirty="0"/>
              <a:t> на </a:t>
            </a:r>
            <a:r>
              <a:rPr lang="ru-RU" sz="2000" b="1" dirty="0" err="1"/>
              <a:t>боротьбу</a:t>
            </a:r>
            <a:r>
              <a:rPr lang="ru-RU" sz="2000" b="1" dirty="0"/>
              <a:t> </a:t>
            </a:r>
            <a:r>
              <a:rPr lang="ru-RU" sz="2000" dirty="0" err="1"/>
              <a:t>проти</a:t>
            </a:r>
            <a:r>
              <a:rPr lang="ru-RU" sz="2000" dirty="0"/>
              <a:t> </a:t>
            </a:r>
            <a:r>
              <a:rPr lang="ru-RU" sz="2000" dirty="0" err="1"/>
              <a:t>відсталості</a:t>
            </a:r>
            <a:r>
              <a:rPr lang="ru-RU" sz="2000" dirty="0"/>
              <a:t>, </a:t>
            </a:r>
            <a:r>
              <a:rPr lang="ru-RU" sz="2000" dirty="0" err="1"/>
              <a:t>міщанства</a:t>
            </a:r>
            <a:r>
              <a:rPr lang="ru-RU" sz="2000" dirty="0"/>
              <a:t>, </a:t>
            </a:r>
            <a:r>
              <a:rPr lang="ru-RU" sz="2000" dirty="0" err="1"/>
              <a:t>просвітянства</a:t>
            </a:r>
            <a:r>
              <a:rPr lang="ru-RU" sz="2000" dirty="0"/>
              <a:t>, </a:t>
            </a:r>
            <a:r>
              <a:rPr lang="ru-RU" sz="2000" dirty="0" err="1"/>
              <a:t>хатянства</a:t>
            </a:r>
            <a:r>
              <a:rPr lang="ru-RU" sz="2000" dirty="0"/>
              <a:t>, за </a:t>
            </a:r>
            <a:r>
              <a:rPr lang="ru-RU" sz="2000" dirty="0" err="1"/>
              <a:t>дійсний</a:t>
            </a:r>
            <a:r>
              <a:rPr lang="ru-RU" sz="2000" dirty="0"/>
              <a:t> </a:t>
            </a:r>
            <a:r>
              <a:rPr lang="ru-RU" sz="2000" dirty="0" err="1">
                <a:hlinkClick r:id="rId11" tooltip="Європеїзм"/>
              </a:rPr>
              <a:t>європеїзм</a:t>
            </a:r>
            <a:r>
              <a:rPr lang="ru-RU" sz="2000" dirty="0"/>
              <a:t> у </a:t>
            </a:r>
            <a:r>
              <a:rPr lang="ru-RU" sz="2000" dirty="0" err="1"/>
              <a:t>художній</a:t>
            </a:r>
            <a:r>
              <a:rPr lang="ru-RU" sz="2000" dirty="0"/>
              <a:t> </a:t>
            </a:r>
            <a:r>
              <a:rPr lang="ru-RU" sz="2000" dirty="0" err="1"/>
              <a:t>техніці</a:t>
            </a:r>
            <a:r>
              <a:rPr lang="ru-RU" sz="2000" dirty="0"/>
              <a:t>, </a:t>
            </a:r>
            <a:r>
              <a:rPr lang="ru-RU" sz="2000" dirty="0" err="1"/>
              <a:t>оспівувала</a:t>
            </a:r>
            <a:r>
              <a:rPr lang="ru-RU" sz="2000" dirty="0"/>
              <a:t> модерну </a:t>
            </a:r>
            <a:r>
              <a:rPr lang="ru-RU" sz="2000" dirty="0" err="1"/>
              <a:t>цивілізацію</a:t>
            </a:r>
            <a:r>
              <a:rPr lang="ru-RU" sz="2000" dirty="0"/>
              <a:t> і </a:t>
            </a:r>
            <a:r>
              <a:rPr lang="ru-RU" sz="2000" dirty="0" err="1"/>
              <a:t>світ</a:t>
            </a:r>
            <a:r>
              <a:rPr lang="ru-RU" sz="2000" dirty="0"/>
              <a:t> </a:t>
            </a:r>
            <a:r>
              <a:rPr lang="ru-RU" sz="2000" dirty="0" err="1"/>
              <a:t>технічної</a:t>
            </a:r>
            <a:r>
              <a:rPr lang="ru-RU" sz="2000" dirty="0"/>
              <a:t> </a:t>
            </a:r>
            <a:r>
              <a:rPr lang="ru-RU" sz="2000" dirty="0" err="1"/>
              <a:t>революції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623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Валер&amp;#39;ян Поліщук. Убитий у Сандармосі за… комуністичні переконання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" r="1537"/>
          <a:stretch>
            <a:fillRect/>
          </a:stretch>
        </p:blipFill>
        <p:spPr bwMode="auto">
          <a:xfrm>
            <a:off x="8183405" y="1027134"/>
            <a:ext cx="3280974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513065"/>
              </p:ext>
            </p:extLst>
          </p:nvPr>
        </p:nvGraphicFramePr>
        <p:xfrm>
          <a:off x="1315231" y="112733"/>
          <a:ext cx="6501010" cy="6614514"/>
        </p:xfrm>
        <a:graphic>
          <a:graphicData uri="http://schemas.openxmlformats.org/drawingml/2006/table">
            <a:tbl>
              <a:tblPr/>
              <a:tblGrid>
                <a:gridCol w="3250505">
                  <a:extLst>
                    <a:ext uri="{9D8B030D-6E8A-4147-A177-3AD203B41FA5}">
                      <a16:colId xmlns:a16="http://schemas.microsoft.com/office/drawing/2014/main" val="4246230654"/>
                    </a:ext>
                  </a:extLst>
                </a:gridCol>
                <a:gridCol w="3250505">
                  <a:extLst>
                    <a:ext uri="{9D8B030D-6E8A-4147-A177-3AD203B41FA5}">
                      <a16:colId xmlns:a16="http://schemas.microsoft.com/office/drawing/2014/main" val="1362408090"/>
                    </a:ext>
                  </a:extLst>
                </a:gridCol>
              </a:tblGrid>
              <a:tr h="270553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dirty="0" smtClean="0">
                          <a:effectLst/>
                        </a:rPr>
                        <a:t>  </a:t>
                      </a:r>
                      <a:r>
                        <a:rPr lang="ru-RU" sz="1600" b="1" dirty="0" err="1" smtClean="0">
                          <a:effectLst/>
                        </a:rPr>
                        <a:t>Ім'я</a:t>
                      </a:r>
                      <a:r>
                        <a:rPr lang="ru-RU" sz="1600" b="1" dirty="0" smtClean="0">
                          <a:effectLst/>
                        </a:rPr>
                        <a:t> </a:t>
                      </a:r>
                      <a:r>
                        <a:rPr lang="ru-RU" sz="1600" b="1" dirty="0">
                          <a:effectLst/>
                        </a:rPr>
                        <a:t>при </a:t>
                      </a:r>
                      <a:r>
                        <a:rPr lang="ru-RU" sz="1600" b="1" dirty="0" err="1" smtClean="0">
                          <a:effectLst/>
                        </a:rPr>
                        <a:t>народженні</a:t>
                      </a:r>
                      <a:endParaRPr lang="ru-RU" sz="1600" b="1" dirty="0"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>
                          <a:effectLst/>
                        </a:rPr>
                        <a:t>Поліщук Валер'ян Львович</a:t>
                      </a: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946040"/>
                  </a:ext>
                </a:extLst>
              </a:tr>
              <a:tr h="968947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dirty="0" err="1" smtClean="0">
                          <a:effectLst/>
                        </a:rPr>
                        <a:t>Псевдонім</a:t>
                      </a:r>
                      <a:endParaRPr lang="ru-RU" sz="1600" b="1" dirty="0"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>
                          <a:effectLst/>
                        </a:rPr>
                        <a:t>Микита Волокита, М. Волок, Міше-Нама, Петренко, Василь Сонцвіт, Філософ з головою хлопчика, Gutta</a:t>
                      </a: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897287"/>
                  </a:ext>
                </a:extLst>
              </a:tr>
              <a:tr h="968947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dirty="0" err="1">
                          <a:effectLst/>
                        </a:rPr>
                        <a:t>Народився</a:t>
                      </a:r>
                      <a:endParaRPr lang="ru-RU" sz="1600" b="1" dirty="0"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3" tooltip="1 жовтня"/>
                        </a:rPr>
                        <a:t>1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3" tooltip="1 жовтня"/>
                        </a:rPr>
                        <a:t>жовтня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4" tooltip="1897"/>
                        </a:rPr>
                        <a:t>1897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5" tooltip="Більче (Демидівський район)"/>
                        </a:rPr>
                        <a:t>Більче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6" tooltip="Демидівський район"/>
                        </a:rPr>
                        <a:t>Демидівський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6" tooltip="Демидівський район"/>
                        </a:rPr>
                        <a:t> район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7" tooltip="Рівненська область"/>
                        </a:rPr>
                        <a:t>Рівненська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7" tooltip="Рівненська область"/>
                        </a:rPr>
                        <a:t> область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8" tooltip="Україна"/>
                        </a:rPr>
                        <a:t>Україна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059686"/>
                  </a:ext>
                </a:extLst>
              </a:tr>
              <a:tr h="1434543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>
                          <a:effectLst/>
                        </a:rPr>
                        <a:t>Помер</a:t>
                      </a: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9" tooltip="3 листопада"/>
                        </a:rPr>
                        <a:t>3 листопада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10" tooltip="1937"/>
                        </a:rPr>
                        <a:t>1937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 (40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</a:rPr>
                        <a:t>років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) 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</a:rPr>
                        <a:t>або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11" tooltip="9 жовтня"/>
                        </a:rPr>
                        <a:t>9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11" tooltip="9 жовтня"/>
                        </a:rPr>
                        <a:t>жовтня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10" tooltip="1937"/>
                        </a:rPr>
                        <a:t>1937</a:t>
                      </a:r>
                      <a:r>
                        <a:rPr lang="ru-RU" sz="1600" b="1" i="0" u="none" strike="noStrike" baseline="30000" dirty="0">
                          <a:solidFill>
                            <a:schemeClr val="tx1"/>
                          </a:solidFill>
                          <a:effectLst/>
                          <a:hlinkClick r:id="rId12"/>
                        </a:rPr>
                        <a:t>[1]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 (40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</a:rPr>
                        <a:t>років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b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13" tooltip="Сандармох"/>
                        </a:rPr>
                        <a:t>Сандармох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14" tooltip="Повенецьке міське поселення (ще не написана)"/>
                        </a:rPr>
                        <a:t>Повенецьке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14" tooltip="Повенецьке міське поселення (ще не написана)"/>
                        </a:rPr>
                        <a:t>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14" tooltip="Повенецьке міське поселення (ще не написана)"/>
                        </a:rPr>
                        <a:t>міське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14" tooltip="Повенецьке міське поселення (ще не написана)"/>
                        </a:rPr>
                        <a:t>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14" tooltip="Повенецьке міське поселення (ще не написана)"/>
                        </a:rPr>
                        <a:t>поселення</a:t>
                      </a:r>
                      <a:r>
                        <a:rPr lang="en-US" sz="1600" b="1" u="none" strike="noStrike" baseline="30000" dirty="0">
                          <a:solidFill>
                            <a:schemeClr val="tx1"/>
                          </a:solidFill>
                          <a:effectLst/>
                          <a:hlinkClick r:id="rId15" tooltip="d:Q4366357"/>
                        </a:rPr>
                        <a:t>d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16" tooltip="Медвеж'єгорський район (ще не написана)"/>
                        </a:rPr>
                        <a:t>Медвеж'єгорський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16" tooltip="Медвеж'єгорський район (ще не написана)"/>
                        </a:rPr>
                        <a:t> район</a:t>
                      </a:r>
                      <a:r>
                        <a:rPr lang="en-US" sz="1600" b="1" u="none" strike="noStrike" baseline="30000" dirty="0">
                          <a:solidFill>
                            <a:schemeClr val="tx1"/>
                          </a:solidFill>
                          <a:effectLst/>
                          <a:hlinkClick r:id="rId17" tooltip="d:Q542227"/>
                        </a:rPr>
                        <a:t>d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18" tooltip="Карельська Автономна Радянська Соціалістична Республіка"/>
                        </a:rPr>
                        <a:t>Карельська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18" tooltip="Карельська Автономна Радянська Соціалістична Республіка"/>
                        </a:rPr>
                        <a:t> АРСР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19" tooltip="Російська Радянська Федеративна Соціалістична Республіка"/>
                        </a:rPr>
                        <a:t>РРФСР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0" tooltip="Союз Радянських Соціалістичних Республік"/>
                        </a:rPr>
                        <a:t>СРСР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942053"/>
                  </a:ext>
                </a:extLst>
              </a:tr>
              <a:tr h="270553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dirty="0" err="1">
                          <a:effectLst/>
                        </a:rPr>
                        <a:t>Громадянство</a:t>
                      </a:r>
                      <a:endParaRPr lang="ru-RU" sz="1600" b="1" dirty="0"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1" tooltip="Російська імперія"/>
                        </a:rPr>
                        <a:t>Російська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1" tooltip="Російська імперія"/>
                        </a:rPr>
                        <a:t>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1" tooltip="Російська імперія"/>
                        </a:rPr>
                        <a:t>імперія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2" tooltip="УНР"/>
                        </a:rPr>
                        <a:t>УНР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3" tooltip="СРСР"/>
                        </a:rPr>
                        <a:t>СРСР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534791"/>
                  </a:ext>
                </a:extLst>
              </a:tr>
              <a:tr h="5033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>
                          <a:effectLst/>
                        </a:rPr>
                        <a:t>Діяльність</a:t>
                      </a: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4" tooltip="Поет"/>
                        </a:rPr>
                        <a:t>поет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5" tooltip="Прозаїк"/>
                        </a:rPr>
                        <a:t>прозаїк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6" tooltip="Літературний критик"/>
                        </a:rPr>
                        <a:t>літературний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6" tooltip="Літературний критик"/>
                        </a:rPr>
                        <a:t> критик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7" tooltip="Публіцист"/>
                        </a:rPr>
                        <a:t>публіцист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440917"/>
                  </a:ext>
                </a:extLst>
              </a:tr>
              <a:tr h="73614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>
                          <a:effectLst/>
                        </a:rPr>
                        <a:t>Alma mater</a:t>
                      </a: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Кам'янець-Подільський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національний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університет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імені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Івана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 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28" tooltip="Кам'янець-Подільський національний університет імені Івана Огієнка"/>
                        </a:rPr>
                        <a:t>Огієнка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556517"/>
                  </a:ext>
                </a:extLst>
              </a:tr>
              <a:tr h="270553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>
                          <a:effectLst/>
                        </a:rPr>
                        <a:t>Мова творів</a:t>
                      </a: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u="sng" dirty="0" err="1">
                          <a:solidFill>
                            <a:schemeClr val="tx1"/>
                          </a:solidFill>
                          <a:effectLst/>
                          <a:hlinkClick r:id="rId29"/>
                        </a:rPr>
                        <a:t>українська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050565"/>
                  </a:ext>
                </a:extLst>
              </a:tr>
              <a:tr h="270553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>
                          <a:effectLst/>
                        </a:rPr>
                        <a:t>Роки активності</a:t>
                      </a: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30" tooltip="1915"/>
                        </a:rPr>
                        <a:t>1915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–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31" tooltip="1934"/>
                        </a:rPr>
                        <a:t>1934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216283"/>
                  </a:ext>
                </a:extLst>
              </a:tr>
              <a:tr h="36689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>
                          <a:effectLst/>
                        </a:rPr>
                        <a:t>Жанр</a:t>
                      </a: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32" tooltip="Вірш"/>
                        </a:rPr>
                        <a:t>вірш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  <a:hlinkClick r:id="rId33" tooltip="Поема"/>
                        </a:rPr>
                        <a:t>поема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34" tooltip="Оповідання"/>
                        </a:rPr>
                        <a:t>оповідання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, </a:t>
                      </a:r>
                      <a:r>
                        <a:rPr lang="ru-RU" sz="1600" b="1" u="none" strike="noStrike" dirty="0" err="1">
                          <a:solidFill>
                            <a:schemeClr val="tx1"/>
                          </a:solidFill>
                          <a:effectLst/>
                          <a:hlinkClick r:id="rId35" tooltip="Нарис"/>
                        </a:rPr>
                        <a:t>нарис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042172"/>
                  </a:ext>
                </a:extLst>
              </a:tr>
              <a:tr h="270553">
                <a:tc>
                  <a:txBody>
                    <a:bodyPr/>
                    <a:lstStyle/>
                    <a:p>
                      <a:pPr algn="l" fontAlgn="t"/>
                      <a:endParaRPr lang="ru-RU" sz="1600" b="1" dirty="0"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ru-RU" sz="1600" b="1" dirty="0">
                        <a:effectLst/>
                      </a:endParaRPr>
                    </a:p>
                  </a:txBody>
                  <a:tcPr marL="39547" marR="39547" marT="19773" marB="19773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723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409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70</TotalTime>
  <Words>621</Words>
  <Application>Microsoft Office PowerPoint</Application>
  <PresentationFormat>Широкоэкранный</PresentationFormat>
  <Paragraphs>73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Corbel</vt:lpstr>
      <vt:lpstr>Roboto</vt:lpstr>
      <vt:lpstr>Wingdings</vt:lpstr>
      <vt:lpstr>Параллакс</vt:lpstr>
      <vt:lpstr>ЛІТЕРАТУРНИЙ  АВАНГАРД </vt:lpstr>
      <vt:lpstr>         Авангарди́зм (від фр. avant — попереду та garde — охорона) — одна зі світонастанов модернізму, скерована на руйнування традиційних художніх законів, форм. Термін для означення течій у мистецтві, радикальніших, ніж модернізм. </vt:lpstr>
      <vt:lpstr>Презентация PowerPoint</vt:lpstr>
      <vt:lpstr>Презентация PowerPoint</vt:lpstr>
      <vt:lpstr>ПЕРІОДИ  АВАНГАРДИЗМУ</vt:lpstr>
      <vt:lpstr>Авангардизмові в літературі притаманні тенденції:</vt:lpstr>
      <vt:lpstr>П ОЕТИЧНИЙ  АВАНГАРД </vt:lpstr>
      <vt:lpstr>Конструктивістська група «Аванґард»</vt:lpstr>
      <vt:lpstr>Презентация PowerPoint</vt:lpstr>
      <vt:lpstr>Презентация PowerPoint</vt:lpstr>
      <vt:lpstr>   Мистецькі матеріяли "Авангарду"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ЛІТЕРАТУРНИЙ І МИСТЕЦЬКИЙ АВАНГАРД</dc:title>
  <dc:creator>Карпатська Джерельна</dc:creator>
  <cp:lastModifiedBy>Карпатська Джерельна</cp:lastModifiedBy>
  <cp:revision>10</cp:revision>
  <dcterms:created xsi:type="dcterms:W3CDTF">2021-09-18T19:51:38Z</dcterms:created>
  <dcterms:modified xsi:type="dcterms:W3CDTF">2023-09-08T06:19:40Z</dcterms:modified>
  <cp:contentStatus/>
</cp:coreProperties>
</file>