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4" r:id="rId13"/>
    <p:sldId id="266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92696"/>
            <a:ext cx="484139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rgbClr val="FF0000"/>
                </a:solidFill>
                <a:latin typeface="Comic Sans MS" pitchFamily="66" charset="0"/>
              </a:rPr>
              <a:t>Поняття про явище </a:t>
            </a:r>
            <a:endParaRPr lang="uk-UA" sz="36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uk-UA" sz="3600" b="1" dirty="0" smtClean="0">
                <a:solidFill>
                  <a:srgbClr val="FF0000"/>
                </a:solidFill>
                <a:latin typeface="Comic Sans MS" pitchFamily="66" charset="0"/>
              </a:rPr>
              <a:t>ізомерії </a:t>
            </a:r>
            <a:r>
              <a:rPr lang="uk-UA" sz="3600" b="1" dirty="0">
                <a:solidFill>
                  <a:srgbClr val="FF0000"/>
                </a:solidFill>
                <a:latin typeface="Comic Sans MS" pitchFamily="66" charset="0"/>
              </a:rPr>
              <a:t>та ізомери.</a:t>
            </a:r>
            <a:endParaRPr lang="uk-UA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Structural and Geometric Isomers Study Guide | Inspiri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0"/>
          <a:stretch/>
        </p:blipFill>
        <p:spPr bwMode="auto">
          <a:xfrm>
            <a:off x="611560" y="2420888"/>
            <a:ext cx="7928743" cy="343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48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79928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7</a:t>
            </a:r>
            <a:r>
              <a:rPr lang="uk-UA" sz="6000" b="1" dirty="0" smtClean="0">
                <a:solidFill>
                  <a:srgbClr val="FF0000"/>
                </a:solidFill>
                <a:latin typeface="Comic Sans MS" pitchFamily="66" charset="0"/>
              </a:rPr>
              <a:t>Н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16 напишіть ізомери гептану</a:t>
            </a:r>
            <a:endParaRPr lang="uk-UA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614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Comic Sans MS" pitchFamily="66" charset="0"/>
              </a:rPr>
              <a:t>Гомологи - </a:t>
            </a:r>
            <a:r>
              <a:rPr lang="ru-RU" sz="2800" dirty="0" err="1">
                <a:latin typeface="Comic Sans MS" pitchFamily="66" charset="0"/>
              </a:rPr>
              <a:t>це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органічні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речовини</a:t>
            </a:r>
            <a:r>
              <a:rPr lang="ru-RU" sz="2800" dirty="0">
                <a:latin typeface="Comic Sans MS" pitchFamily="66" charset="0"/>
              </a:rPr>
              <a:t>, </a:t>
            </a:r>
            <a:r>
              <a:rPr lang="ru-RU" sz="2800" dirty="0" err="1">
                <a:latin typeface="Comic Sans MS" pitchFamily="66" charset="0"/>
              </a:rPr>
              <a:t>що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відрізняються</a:t>
            </a:r>
            <a:r>
              <a:rPr lang="ru-RU" sz="2800" dirty="0">
                <a:latin typeface="Comic Sans MS" pitchFamily="66" charset="0"/>
              </a:rPr>
              <a:t> на одну </a:t>
            </a:r>
            <a:r>
              <a:rPr lang="ru-RU" sz="2800" dirty="0" err="1">
                <a:latin typeface="Comic Sans MS" pitchFamily="66" charset="0"/>
              </a:rPr>
              <a:t>або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декілька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метиленових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груп</a:t>
            </a:r>
            <a:r>
              <a:rPr lang="ru-RU" sz="2800" dirty="0">
                <a:latin typeface="Comic Sans MS" pitchFamily="66" charset="0"/>
              </a:rPr>
              <a:t> (- СН2 -). </a:t>
            </a:r>
            <a:r>
              <a:rPr lang="ru-RU" sz="2800" dirty="0" err="1">
                <a:latin typeface="Comic Sans MS" pitchFamily="66" charset="0"/>
              </a:rPr>
              <a:t>Ці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групи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називають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гомологічною</a:t>
            </a:r>
            <a:r>
              <a:rPr lang="ru-RU" sz="2800" dirty="0">
                <a:latin typeface="Comic Sans MS" pitchFamily="66" charset="0"/>
              </a:rPr>
              <a:t> </a:t>
            </a:r>
            <a:r>
              <a:rPr lang="ru-RU" sz="2800" dirty="0" err="1">
                <a:latin typeface="Comic Sans MS" pitchFamily="66" charset="0"/>
              </a:rPr>
              <a:t>різницею</a:t>
            </a:r>
            <a:r>
              <a:rPr lang="ru-RU" sz="2800" dirty="0">
                <a:latin typeface="Comic Sans MS" pitchFamily="66" charset="0"/>
              </a:rPr>
              <a:t>.</a:t>
            </a:r>
            <a:endParaRPr lang="uk-UA" sz="2800" dirty="0"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010312"/>
            <a:ext cx="6211957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baseline="-250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aseline="-250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endParaRPr lang="uk-UA" sz="3200" dirty="0">
              <a:solidFill>
                <a:srgbClr val="20212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OH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3200" dirty="0" smtClean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200" dirty="0">
                <a:solidFill>
                  <a:srgbClr val="20212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OH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442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nfermedad sentar Encantador butane gas formula oro Min laps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420888"/>
            <a:ext cx="4916488" cy="3687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48510"/>
            <a:ext cx="89644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dirty="0" err="1" smtClean="0">
                <a:latin typeface="Comic Sans MS" pitchFamily="66" charset="0"/>
              </a:rPr>
              <a:t>Речовини</a:t>
            </a:r>
            <a:r>
              <a:rPr lang="ru-RU" sz="3200" dirty="0">
                <a:latin typeface="Comic Sans MS" pitchFamily="66" charset="0"/>
              </a:rPr>
              <a:t>, які мають </a:t>
            </a:r>
            <a:r>
              <a:rPr lang="ru-RU" sz="3200" dirty="0" err="1">
                <a:latin typeface="Comic Sans MS" pitchFamily="66" charset="0"/>
              </a:rPr>
              <a:t>однаковий</a:t>
            </a:r>
            <a:r>
              <a:rPr lang="ru-RU" sz="3200" dirty="0">
                <a:latin typeface="Comic Sans MS" pitchFamily="66" charset="0"/>
              </a:rPr>
              <a:t> </a:t>
            </a:r>
            <a:r>
              <a:rPr lang="ru-RU" sz="3200" dirty="0" err="1">
                <a:latin typeface="Comic Sans MS" pitchFamily="66" charset="0"/>
              </a:rPr>
              <a:t>якісний</a:t>
            </a:r>
            <a:r>
              <a:rPr lang="ru-RU" sz="3200" dirty="0">
                <a:latin typeface="Comic Sans MS" pitchFamily="66" charset="0"/>
              </a:rPr>
              <a:t> і </a:t>
            </a:r>
            <a:r>
              <a:rPr lang="ru-RU" sz="3200" dirty="0" err="1">
                <a:latin typeface="Comic Sans MS" pitchFamily="66" charset="0"/>
              </a:rPr>
              <a:t>кількісний</a:t>
            </a:r>
            <a:r>
              <a:rPr lang="ru-RU" sz="3200" dirty="0">
                <a:latin typeface="Comic Sans MS" pitchFamily="66" charset="0"/>
              </a:rPr>
              <a:t> склад, але </a:t>
            </a:r>
            <a:r>
              <a:rPr lang="ru-RU" sz="3200" dirty="0" err="1">
                <a:latin typeface="Comic Sans MS" pitchFamily="66" charset="0"/>
              </a:rPr>
              <a:t>різну</a:t>
            </a:r>
            <a:r>
              <a:rPr lang="ru-RU" sz="3200" dirty="0">
                <a:latin typeface="Comic Sans MS" pitchFamily="66" charset="0"/>
              </a:rPr>
              <a:t> </a:t>
            </a:r>
            <a:r>
              <a:rPr lang="ru-RU" sz="3200" dirty="0" err="1">
                <a:latin typeface="Comic Sans MS" pitchFamily="66" charset="0"/>
              </a:rPr>
              <a:t>будову</a:t>
            </a:r>
            <a:r>
              <a:rPr lang="ru-RU" sz="3200" dirty="0">
                <a:latin typeface="Comic Sans MS" pitchFamily="66" charset="0"/>
              </a:rPr>
              <a:t> </a:t>
            </a:r>
            <a:r>
              <a:rPr lang="ru-RU" sz="3200" dirty="0" err="1">
                <a:latin typeface="Comic Sans MS" pitchFamily="66" charset="0"/>
              </a:rPr>
              <a:t>називаються</a:t>
            </a:r>
            <a:r>
              <a:rPr lang="ru-RU" sz="3200" dirty="0">
                <a:latin typeface="Comic Sans MS" pitchFamily="66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Comic Sans MS" pitchFamily="66" charset="0"/>
              </a:rPr>
              <a:t>А</a:t>
            </a:r>
            <a:r>
              <a:rPr lang="ru-RU" sz="3200" dirty="0">
                <a:latin typeface="Comic Sans MS" pitchFamily="66" charset="0"/>
              </a:rPr>
              <a:t> гомологи</a:t>
            </a: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Comic Sans MS" pitchFamily="66" charset="0"/>
              </a:rPr>
              <a:t>Б</a:t>
            </a:r>
            <a:r>
              <a:rPr lang="ru-RU" sz="3200" dirty="0">
                <a:latin typeface="Comic Sans MS" pitchFamily="66" charset="0"/>
              </a:rPr>
              <a:t> </a:t>
            </a:r>
            <a:r>
              <a:rPr lang="ru-RU" sz="3200" dirty="0" err="1">
                <a:latin typeface="Comic Sans MS" pitchFamily="66" charset="0"/>
              </a:rPr>
              <a:t>ізотопи</a:t>
            </a:r>
            <a:endParaRPr lang="ru-RU" sz="32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Comic Sans MS" pitchFamily="66" charset="0"/>
              </a:rPr>
              <a:t>В</a:t>
            </a:r>
            <a:r>
              <a:rPr lang="ru-RU" sz="3200" dirty="0">
                <a:latin typeface="Comic Sans MS" pitchFamily="66" charset="0"/>
              </a:rPr>
              <a:t> </a:t>
            </a:r>
            <a:r>
              <a:rPr lang="ru-RU" sz="3200" dirty="0" err="1">
                <a:latin typeface="Comic Sans MS" pitchFamily="66" charset="0"/>
              </a:rPr>
              <a:t>ізомери</a:t>
            </a:r>
            <a:endParaRPr lang="ru-RU" sz="32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ru-RU" sz="3200" b="1" dirty="0">
                <a:latin typeface="Comic Sans MS" pitchFamily="66" charset="0"/>
              </a:rPr>
              <a:t>Г</a:t>
            </a:r>
            <a:r>
              <a:rPr lang="ru-RU" sz="3200" dirty="0">
                <a:latin typeface="Comic Sans MS" pitchFamily="66" charset="0"/>
              </a:rPr>
              <a:t> </a:t>
            </a:r>
            <a:r>
              <a:rPr lang="ru-RU" sz="3200" dirty="0" err="1">
                <a:latin typeface="Comic Sans MS" pitchFamily="66" charset="0"/>
              </a:rPr>
              <a:t>арени</a:t>
            </a:r>
            <a:endParaRPr lang="ru-RU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02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5958408" cy="2493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latin typeface="Comic Sans MS" pitchFamily="66" charset="0"/>
              </a:rPr>
              <a:t> Які з </a:t>
            </a:r>
            <a:r>
              <a:rPr lang="ru-RU" sz="3600" dirty="0" err="1">
                <a:latin typeface="Comic Sans MS" pitchFamily="66" charset="0"/>
              </a:rPr>
              <a:t>наведених</a:t>
            </a:r>
            <a:r>
              <a:rPr lang="ru-RU" sz="3600" dirty="0">
                <a:latin typeface="Comic Sans MS" pitchFamily="66" charset="0"/>
              </a:rPr>
              <a:t> </a:t>
            </a:r>
            <a:r>
              <a:rPr lang="ru-RU" sz="3600" dirty="0" err="1">
                <a:latin typeface="Comic Sans MS" pitchFamily="66" charset="0"/>
              </a:rPr>
              <a:t>нижче</a:t>
            </a:r>
            <a:r>
              <a:rPr lang="ru-RU" sz="3600" dirty="0">
                <a:latin typeface="Comic Sans MS" pitchFamily="66" charset="0"/>
              </a:rPr>
              <a:t> формул </a:t>
            </a:r>
            <a:r>
              <a:rPr lang="ru-RU" sz="3600" dirty="0" err="1">
                <a:latin typeface="Comic Sans MS" pitchFamily="66" charset="0"/>
              </a:rPr>
              <a:t>речовин</a:t>
            </a:r>
            <a:r>
              <a:rPr lang="ru-RU" sz="3600" dirty="0">
                <a:latin typeface="Comic Sans MS" pitchFamily="66" charset="0"/>
              </a:rPr>
              <a:t> є гомологами:</a:t>
            </a:r>
            <a:endParaRPr lang="uk-UA" sz="3600" dirty="0"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2607" y="2472153"/>
            <a:ext cx="3876382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А) С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Br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і С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933056"/>
            <a:ext cx="553709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Б) СН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 і СН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–СНС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l–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55110" y="5216090"/>
            <a:ext cx="4302781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В) СН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–СН</a:t>
            </a:r>
            <a:r>
              <a:rPr lang="uk-UA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 і С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4000" baseline="-25000" dirty="0">
                <a:latin typeface="Times New Roman" pitchFamily="18" charset="0"/>
                <a:cs typeface="Times New Roman" pitchFamily="18" charset="0"/>
              </a:rPr>
              <a:t>8</a:t>
            </a: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173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87352"/>
            <a:ext cx="532859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600" dirty="0">
                <a:latin typeface="Comic Sans MS" pitchFamily="66" charset="0"/>
              </a:rPr>
              <a:t>2. Проаналізуйте твердження. Чи є з-поміж них правильні?</a:t>
            </a: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І</a:t>
            </a:r>
            <a:r>
              <a:rPr lang="uk-UA" sz="2600" dirty="0">
                <a:latin typeface="Comic Sans MS" pitchFamily="66" charset="0"/>
              </a:rPr>
              <a:t>. В ізомерів відносна молекулярна маса однакова</a:t>
            </a: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ІІ</a:t>
            </a:r>
            <a:r>
              <a:rPr lang="uk-UA" sz="2600" dirty="0">
                <a:latin typeface="Comic Sans MS" pitchFamily="66" charset="0"/>
              </a:rPr>
              <a:t>. Ізомери мають однакові фізичні та хімічні властивості</a:t>
            </a: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А</a:t>
            </a:r>
            <a:r>
              <a:rPr lang="uk-UA" sz="2600" dirty="0">
                <a:latin typeface="Comic Sans MS" pitchFamily="66" charset="0"/>
              </a:rPr>
              <a:t> обидва правильні</a:t>
            </a: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Б</a:t>
            </a:r>
            <a:r>
              <a:rPr lang="uk-UA" sz="2600" dirty="0">
                <a:latin typeface="Comic Sans MS" pitchFamily="66" charset="0"/>
              </a:rPr>
              <a:t> немає правильних</a:t>
            </a: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В</a:t>
            </a:r>
            <a:r>
              <a:rPr lang="uk-UA" sz="2600" dirty="0">
                <a:latin typeface="Comic Sans MS" pitchFamily="66" charset="0"/>
              </a:rPr>
              <a:t> правильне лише </a:t>
            </a:r>
            <a:r>
              <a:rPr lang="uk-UA" sz="2600" b="1" dirty="0">
                <a:latin typeface="Comic Sans MS" pitchFamily="66" charset="0"/>
              </a:rPr>
              <a:t>І</a:t>
            </a:r>
            <a:endParaRPr lang="uk-UA" sz="26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uk-UA" sz="2600" b="1" dirty="0">
                <a:latin typeface="Comic Sans MS" pitchFamily="66" charset="0"/>
              </a:rPr>
              <a:t>Г</a:t>
            </a:r>
            <a:r>
              <a:rPr lang="uk-UA" sz="2600" dirty="0">
                <a:latin typeface="Comic Sans MS" pitchFamily="66" charset="0"/>
              </a:rPr>
              <a:t> правильне лише </a:t>
            </a:r>
            <a:r>
              <a:rPr lang="uk-UA" sz="2600" b="1" dirty="0">
                <a:latin typeface="Comic Sans MS" pitchFamily="66" charset="0"/>
              </a:rPr>
              <a:t>ІІ</a:t>
            </a:r>
            <a:endParaRPr lang="uk-UA" sz="2600" dirty="0">
              <a:latin typeface="Comic Sans MS" pitchFamily="66" charset="0"/>
            </a:endParaRPr>
          </a:p>
        </p:txBody>
      </p:sp>
      <p:pic>
        <p:nvPicPr>
          <p:cNvPr id="3" name="Picture 2" descr="Geometric Isomers Definition and Examp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721665" y="1638317"/>
            <a:ext cx="6597352" cy="346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78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79928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uk-UA" sz="6000" b="1" dirty="0" smtClean="0">
                <a:solidFill>
                  <a:srgbClr val="FF0000"/>
                </a:solidFill>
                <a:latin typeface="Comic Sans MS" pitchFamily="66" charset="0"/>
              </a:rPr>
              <a:t>Н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12 напишіть структурну і </a:t>
            </a:r>
            <a:r>
              <a:rPr lang="uk-UA" sz="4000" b="1" dirty="0" err="1" smtClean="0">
                <a:solidFill>
                  <a:srgbClr val="FF0000"/>
                </a:solidFill>
                <a:latin typeface="Comic Sans MS" pitchFamily="66" charset="0"/>
              </a:rPr>
              <a:t>напівструктурну</a:t>
            </a:r>
            <a:r>
              <a:rPr lang="uk-UA" sz="4000" b="1" dirty="0" smtClean="0">
                <a:solidFill>
                  <a:srgbClr val="FF0000"/>
                </a:solidFill>
                <a:latin typeface="Comic Sans MS" pitchFamily="66" charset="0"/>
              </a:rPr>
              <a:t> формули речовини</a:t>
            </a:r>
            <a:endParaRPr lang="uk-UA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88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eometric Isomers Definition and Examp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08920"/>
            <a:ext cx="7000875" cy="367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13829" y="260648"/>
            <a:ext cx="8460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i="1" dirty="0">
                <a:solidFill>
                  <a:srgbClr val="008000"/>
                </a:solidFill>
                <a:latin typeface="Comic Sans MS" pitchFamily="66" charset="0"/>
              </a:rPr>
              <a:t>Ізомери</a:t>
            </a:r>
            <a:r>
              <a:rPr lang="uk-UA" sz="2400" b="1" dirty="0">
                <a:latin typeface="Comic Sans MS" pitchFamily="66" charset="0"/>
              </a:rPr>
              <a:t> – це речовини, які мають однаковий якісний і кількісний склад</a:t>
            </a:r>
            <a:br>
              <a:rPr lang="uk-UA" sz="2400" b="1" dirty="0">
                <a:latin typeface="Comic Sans MS" pitchFamily="66" charset="0"/>
              </a:rPr>
            </a:br>
            <a:r>
              <a:rPr lang="uk-UA" sz="2400" b="1" dirty="0">
                <a:latin typeface="Comic Sans MS" pitchFamily="66" charset="0"/>
              </a:rPr>
              <a:t>молекул, але різну будову, і тому різні фізичні та хімічні властивості, а явище існування таких сполук – </a:t>
            </a:r>
            <a:r>
              <a:rPr lang="uk-UA" sz="2400" b="1" i="1" dirty="0">
                <a:solidFill>
                  <a:srgbClr val="008000"/>
                </a:solidFill>
                <a:latin typeface="Comic Sans MS" pitchFamily="66" charset="0"/>
              </a:rPr>
              <a:t>ізомерією.</a:t>
            </a:r>
            <a:endParaRPr lang="uk-UA" sz="2400" i="1" dirty="0">
              <a:solidFill>
                <a:srgbClr val="008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90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623507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1044661" y="2327363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7761199" y="2347712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020272" y="3643856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4914740" y="2949279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3623507"/>
            <a:ext cx="720080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623507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1391746" y="2975435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7740352" y="2995784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7020272" y="2347712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Прямоугольник 11"/>
          <p:cNvSpPr/>
          <p:nvPr/>
        </p:nvSpPr>
        <p:spPr>
          <a:xfrm>
            <a:off x="3514421" y="2962357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угольник 12"/>
          <p:cNvSpPr/>
          <p:nvPr/>
        </p:nvSpPr>
        <p:spPr>
          <a:xfrm>
            <a:off x="3851920" y="3610429"/>
            <a:ext cx="720080" cy="64807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Прямоугольник 13"/>
          <p:cNvSpPr/>
          <p:nvPr/>
        </p:nvSpPr>
        <p:spPr>
          <a:xfrm>
            <a:off x="671666" y="2975435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Прямоугольник 14"/>
          <p:cNvSpPr/>
          <p:nvPr/>
        </p:nvSpPr>
        <p:spPr>
          <a:xfrm>
            <a:off x="1700064" y="3623507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Прямоугольник 15"/>
          <p:cNvSpPr/>
          <p:nvPr/>
        </p:nvSpPr>
        <p:spPr>
          <a:xfrm>
            <a:off x="7020272" y="2995784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Прямоугольник 16"/>
          <p:cNvSpPr/>
          <p:nvPr/>
        </p:nvSpPr>
        <p:spPr>
          <a:xfrm>
            <a:off x="7740352" y="3623507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4554700" y="3610429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Прямоугольник 18"/>
          <p:cNvSpPr/>
          <p:nvPr/>
        </p:nvSpPr>
        <p:spPr>
          <a:xfrm>
            <a:off x="4211960" y="2949279"/>
            <a:ext cx="720080" cy="64807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6502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dirty="0">
                <a:solidFill>
                  <a:srgbClr val="008000"/>
                </a:solidFill>
                <a:latin typeface="Comic Sans MS" pitchFamily="66" charset="0"/>
              </a:rPr>
              <a:t>Ізомерія в органічній хімії дуже поширена. З нею зустрічаються при вивченні всіх класів органічних сполук. Ізомерію, зумовлену різною послідовністю сполучення атомів у молекулах, а також різним положенням кратних зв’язків у них, називають </a:t>
            </a:r>
            <a:r>
              <a:rPr lang="uk-UA" sz="2400" b="1" dirty="0">
                <a:solidFill>
                  <a:srgbClr val="008000"/>
                </a:solidFill>
                <a:latin typeface="Comic Sans MS" pitchFamily="66" charset="0"/>
              </a:rPr>
              <a:t>структурною ізомерією</a:t>
            </a:r>
            <a:r>
              <a:rPr lang="uk-UA" sz="2400" dirty="0">
                <a:solidFill>
                  <a:srgbClr val="008000"/>
                </a:solidFill>
                <a:latin typeface="Comic Sans MS" pitchFamily="66" charset="0"/>
              </a:rPr>
              <a:t>.</a:t>
            </a:r>
            <a:endParaRPr lang="uk-UA" sz="2400" dirty="0">
              <a:solidFill>
                <a:srgbClr val="008000"/>
              </a:solidFill>
              <a:latin typeface="Comic Sans MS" pitchFamily="66" charset="0"/>
            </a:endParaRPr>
          </a:p>
        </p:txBody>
      </p:sp>
      <p:pic>
        <p:nvPicPr>
          <p:cNvPr id="5122" name="Picture 2" descr="File:Tetrachlorobenzene-isomers-3D-balls.pn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92" y="3294855"/>
            <a:ext cx="8048248" cy="3014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73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3879" y="224522"/>
            <a:ext cx="41681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chemeClr val="accent4">
                    <a:lumMod val="75000"/>
                  </a:schemeClr>
                </a:solidFill>
                <a:latin typeface="Comic Sans MS" pitchFamily="66" charset="0"/>
              </a:rPr>
              <a:t>Структурна ізомерія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77533" y="1412776"/>
            <a:ext cx="61061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err="1">
                <a:solidFill>
                  <a:srgbClr val="C00000"/>
                </a:solidFill>
                <a:latin typeface="Comic Sans MS" pitchFamily="66" charset="0"/>
              </a:rPr>
              <a:t>Структурні</a:t>
            </a:r>
            <a:r>
              <a:rPr lang="ru-RU" sz="2400" i="1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ru-RU" sz="2400" i="1" dirty="0" err="1">
                <a:solidFill>
                  <a:srgbClr val="C00000"/>
                </a:solidFill>
                <a:latin typeface="Comic Sans MS" pitchFamily="66" charset="0"/>
              </a:rPr>
              <a:t>ізомери</a:t>
            </a:r>
            <a:r>
              <a:rPr lang="ru-RU" sz="2400" i="1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ru-RU" sz="2400" i="1" dirty="0" err="1">
                <a:solidFill>
                  <a:srgbClr val="C00000"/>
                </a:solidFill>
                <a:latin typeface="Comic Sans MS" pitchFamily="66" charset="0"/>
              </a:rPr>
              <a:t>поділяють</a:t>
            </a:r>
            <a:r>
              <a:rPr lang="ru-RU" sz="2400" i="1" dirty="0">
                <a:solidFill>
                  <a:srgbClr val="C00000"/>
                </a:solidFill>
                <a:latin typeface="Comic Sans MS" pitchFamily="66" charset="0"/>
              </a:rPr>
              <a:t> на </a:t>
            </a:r>
            <a:r>
              <a:rPr lang="ru-RU" sz="2400" i="1" dirty="0" err="1">
                <a:solidFill>
                  <a:srgbClr val="C00000"/>
                </a:solidFill>
                <a:latin typeface="Comic Sans MS" pitchFamily="66" charset="0"/>
              </a:rPr>
              <a:t>групи</a:t>
            </a:r>
            <a:r>
              <a:rPr lang="ru-RU" sz="2400" i="1" dirty="0">
                <a:solidFill>
                  <a:srgbClr val="C00000"/>
                </a:solidFill>
                <a:latin typeface="Comic Sans MS" pitchFamily="66" charset="0"/>
              </a:rPr>
              <a:t>:</a:t>
            </a:r>
            <a:endParaRPr lang="uk-UA" sz="2400" i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532" y="2132856"/>
            <a:ext cx="71508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008000"/>
                </a:solidFill>
                <a:latin typeface="Comic Sans MS" pitchFamily="66" charset="0"/>
              </a:rPr>
              <a:t>1. за </a:t>
            </a:r>
            <a:r>
              <a:rPr lang="uk-UA" sz="2400" dirty="0">
                <a:solidFill>
                  <a:srgbClr val="008000"/>
                </a:solidFill>
                <a:latin typeface="Comic Sans MS" pitchFamily="66" charset="0"/>
              </a:rPr>
              <a:t>місцем кратного (подвійного, потрійного) зв’язку</a:t>
            </a:r>
            <a:endParaRPr lang="uk-UA" sz="2400" dirty="0">
              <a:solidFill>
                <a:srgbClr val="008000"/>
              </a:solidFill>
              <a:latin typeface="Comic Sans MS" pitchFamily="66" charset="0"/>
            </a:endParaRPr>
          </a:p>
        </p:txBody>
      </p:sp>
      <p:pic>
        <p:nvPicPr>
          <p:cNvPr id="4098" name="Picture 2" descr="My Share Learning Content: 2.4 Isomeris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426"/>
          <a:stretch/>
        </p:blipFill>
        <p:spPr bwMode="auto">
          <a:xfrm>
            <a:off x="1474799" y="2963853"/>
            <a:ext cx="6192688" cy="304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30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0375" y="620688"/>
            <a:ext cx="399821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solidFill>
                  <a:srgbClr val="008000"/>
                </a:solidFill>
                <a:latin typeface="Comic Sans MS" pitchFamily="66" charset="0"/>
              </a:rPr>
              <a:t>2. за місцем </a:t>
            </a:r>
            <a:endParaRPr lang="uk-UA" sz="2800" dirty="0" smtClean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uk-UA" sz="2800" dirty="0" smtClean="0">
                <a:solidFill>
                  <a:srgbClr val="008000"/>
                </a:solidFill>
                <a:latin typeface="Comic Sans MS" pitchFamily="66" charset="0"/>
              </a:rPr>
              <a:t>функціональної </a:t>
            </a:r>
            <a:r>
              <a:rPr lang="uk-UA" sz="2800" dirty="0">
                <a:solidFill>
                  <a:srgbClr val="008000"/>
                </a:solidFill>
                <a:latin typeface="Comic Sans MS" pitchFamily="66" charset="0"/>
              </a:rPr>
              <a:t>групи</a:t>
            </a:r>
          </a:p>
        </p:txBody>
      </p:sp>
      <p:sp>
        <p:nvSpPr>
          <p:cNvPr id="3" name="AutoShape 2" descr="4.9: Isomers—A Summary - Chemistry LibreTex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76" name="Picture 4" descr="4.9: Isomers—A Summary - Chemistry LibreTex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372" y="0"/>
            <a:ext cx="4114800" cy="6686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7188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89266"/>
            <a:ext cx="76562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008000"/>
                </a:solidFill>
                <a:latin typeface="Comic Sans MS" pitchFamily="66" charset="0"/>
              </a:rPr>
              <a:t>Складання формул ізомерів алканів.</a:t>
            </a:r>
            <a:endParaRPr lang="uk-UA" sz="3200" dirty="0">
              <a:solidFill>
                <a:srgbClr val="008000"/>
              </a:solidFill>
              <a:latin typeface="Comic Sans MS" pitchFamily="66" charset="0"/>
            </a:endParaRPr>
          </a:p>
        </p:txBody>
      </p:sp>
      <p:pic>
        <p:nvPicPr>
          <p:cNvPr id="6146" name="Picture 2" descr="What is meant by isomers? Draw the structure of two isomers of butane  C4H10. Explain why we cannot have isomers of first three members of alkane  series - CBSE Class 10 Science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25" y="2852936"/>
            <a:ext cx="8074564" cy="277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199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5014"/>
            <a:ext cx="89644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Структурні формули, наприклад, гексану C6H14 можна скласти в такій послідовності: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• записуємо формулу гексану з нерозгалуженим ланцюгом атомів Карбону та нумеруємо їх: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1          2       3       4       5        6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Скорочуємо довжину карбонового ланцюга гексану на один атом Карбону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1          2      3       4         5                1      2        3      4       5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                  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>
                <a:latin typeface="Times New Roman" pitchFamily="18" charset="0"/>
                <a:cs typeface="Times New Roman" pitchFamily="18" charset="0"/>
              </a:rPr>
              <a:t>3         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 err="1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2-метилпентан                                      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3-метилпентан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• скорочуємо довжину карбонового ланцюга на два атоми Карбону:</a:t>
            </a:r>
          </a:p>
          <a:p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1          2      3       4              1    2       3      4      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                  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С- 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>
                <a:latin typeface="Times New Roman" pitchFamily="18" charset="0"/>
                <a:cs typeface="Times New Roman" pitchFamily="18" charset="0"/>
              </a:rPr>
              <a:t>3     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 err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000" baseline="-25000" dirty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uk-UA" sz="2000" b="1" dirty="0" err="1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2000" b="1" baseline="-25000" dirty="0" err="1">
                <a:latin typeface="Times New Roman" pitchFamily="18" charset="0"/>
                <a:cs typeface="Times New Roman" pitchFamily="18" charset="0"/>
              </a:rPr>
              <a:t>3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baseline="-25000" dirty="0">
                <a:latin typeface="Times New Roman" pitchFamily="18" charset="0"/>
                <a:cs typeface="Times New Roman" pitchFamily="18" charset="0"/>
              </a:rPr>
              <a:t>2,3-диметилпентан                                                                       2,2-диметилпентан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9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284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Анна</cp:lastModifiedBy>
  <cp:revision>5</cp:revision>
  <dcterms:created xsi:type="dcterms:W3CDTF">2022-09-08T16:42:02Z</dcterms:created>
  <dcterms:modified xsi:type="dcterms:W3CDTF">2022-09-08T17:32:53Z</dcterms:modified>
</cp:coreProperties>
</file>