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71" r:id="rId12"/>
    <p:sldId id="268" r:id="rId13"/>
    <p:sldId id="266" r:id="rId14"/>
    <p:sldId id="267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Химия - 51 фото для презентаций и картинок на рабочий сто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0" y="0"/>
            <a:ext cx="91327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41465" y="908720"/>
            <a:ext cx="3960440" cy="4401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800" b="1" dirty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Теорія будови органічних речовин.</a:t>
            </a:r>
          </a:p>
        </p:txBody>
      </p:sp>
    </p:spTree>
    <p:extLst>
      <p:ext uri="{BB962C8B-B14F-4D97-AF65-F5344CB8AC3E}">
        <p14:creationId xmlns:p14="http://schemas.microsoft.com/office/powerpoint/2010/main" val="1398171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Атоми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у молекулах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розміщуються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 у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певній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послідовності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валентності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665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Атоми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у молекулах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розміщуються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 у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певній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послідовності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валентності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4016" y="2204864"/>
            <a:ext cx="8820472" cy="2031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latin typeface="+mj-lt"/>
              </a:rPr>
              <a:t>Вале́нтність — це</a:t>
            </a:r>
            <a:r>
              <a:rPr lang="vi-VN" sz="2800" dirty="0">
                <a:latin typeface="+mj-lt"/>
              </a:rPr>
              <a:t> властивість атомів одного хімічного елемента з'єднуватися з певним числом атомів інших хімічних елементів</a:t>
            </a:r>
            <a:endParaRPr lang="uk-UA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7754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9" t="15833" r="26325" b="7917"/>
          <a:stretch/>
        </p:blipFill>
        <p:spPr bwMode="auto">
          <a:xfrm>
            <a:off x="1475656" y="1059602"/>
            <a:ext cx="6526128" cy="4683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7214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286" y="692696"/>
            <a:ext cx="88569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>
                <a:latin typeface="Times New Roman" pitchFamily="18" charset="0"/>
                <a:cs typeface="Times New Roman" pitchFamily="18" charset="0"/>
              </a:rPr>
              <a:t>Деякі хімічні речовини мають однаковий склад, але різну хімічну будову. Таке явище називають ізомерією, а речовини — ізомерами.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3356992"/>
            <a:ext cx="6534472" cy="30469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Ізомерія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існування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однаковим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складом молекул, але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різним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сполученням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атомів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03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883" y="116632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кількісного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якісного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складу молекул, а і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хімічної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будови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Атоми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молекулі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взаємно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один на одного.</a:t>
            </a:r>
            <a:endParaRPr lang="uk-UA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132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796" y="260648"/>
            <a:ext cx="8734692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◦ </a:t>
            </a:r>
            <a:r>
              <a:rPr lang="uk-UA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ХІМІЧНА БУДОВА І СТРУКТУРНІ ФОРМУЛИ </a:t>
            </a:r>
            <a:r>
              <a:rPr lang="uk-UA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МОЛЕКУЛ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 хімічною будовою розуміють порядок сполучення атомів у молекулі та характер зв'язків між ними.</a:t>
            </a: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зображення хімічної будови речовин використовують:</a:t>
            </a:r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r>
              <a:rPr lang="uk-UA" sz="2400" i="1" u="sng" dirty="0" err="1" smtClean="0">
                <a:latin typeface="Times New Roman" pitchFamily="18" charset="0"/>
                <a:cs typeface="Times New Roman" pitchFamily="18" charset="0"/>
              </a:rPr>
              <a:t>-Молекулярні</a:t>
            </a:r>
            <a:endParaRPr lang="uk-UA" sz="2400" i="1" u="sng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r>
              <a:rPr lang="uk-UA" sz="2400" i="1" u="sng" dirty="0" err="1" smtClean="0">
                <a:latin typeface="Times New Roman" pitchFamily="18" charset="0"/>
                <a:cs typeface="Times New Roman" pitchFamily="18" charset="0"/>
              </a:rPr>
              <a:t>-Структурні</a:t>
            </a:r>
            <a:r>
              <a:rPr lang="uk-UA" sz="2400" i="1" u="sng" dirty="0" smtClean="0">
                <a:latin typeface="Times New Roman" pitchFamily="18" charset="0"/>
                <a:cs typeface="Times New Roman" pitchFamily="18" charset="0"/>
              </a:rPr>
              <a:t> формули</a:t>
            </a:r>
            <a:endParaRPr lang="uk-UA" sz="2400" i="1" u="sng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r>
              <a:rPr lang="uk-UA" sz="2400" i="1" u="sng" dirty="0" err="1">
                <a:latin typeface="Times New Roman" pitchFamily="18" charset="0"/>
                <a:cs typeface="Times New Roman" pitchFamily="18" charset="0"/>
              </a:rPr>
              <a:t>-Напів</a:t>
            </a:r>
            <a:r>
              <a:rPr lang="uk-UA" sz="24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u="sng" dirty="0" smtClean="0">
                <a:latin typeface="Times New Roman" pitchFamily="18" charset="0"/>
                <a:cs typeface="Times New Roman" pitchFamily="18" charset="0"/>
              </a:rPr>
              <a:t>структурні</a:t>
            </a:r>
            <a:endParaRPr lang="uk-UA" sz="2400" i="1" u="sng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r>
              <a:rPr lang="uk-UA" sz="2400" i="1" u="sng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i="1" u="sng" dirty="0" err="1" smtClean="0">
                <a:latin typeface="Times New Roman" pitchFamily="18" charset="0"/>
                <a:cs typeface="Times New Roman" pitchFamily="18" charset="0"/>
              </a:rPr>
              <a:t>Електронні</a:t>
            </a:r>
            <a:endParaRPr lang="uk-UA" sz="2400" i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uk-UA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uk-UA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4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uk-UA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Исходя из молекулярной формулы бутана C4H10 запишите: а) структурную  формулу; б) - Школьные Знания.c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885"/>
          <a:stretch/>
        </p:blipFill>
        <p:spPr bwMode="auto">
          <a:xfrm>
            <a:off x="4139952" y="2685960"/>
            <a:ext cx="4471432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795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796" y="260648"/>
            <a:ext cx="8734692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◦ </a:t>
            </a:r>
            <a:r>
              <a:rPr lang="uk-UA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ХІМІЧНА БУДОВА І СТРУКТУРНІ ФОРМУЛИ </a:t>
            </a:r>
            <a:r>
              <a:rPr lang="uk-UA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МОЛЕКУЛ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-Молекулярні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-Структурні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формули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-Напів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структурні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Електронні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93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Разлика между метан и пропан | Химия 202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88" y="55947"/>
            <a:ext cx="2529520" cy="2621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55576" y="2276872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dirty="0" smtClean="0">
                <a:latin typeface="Comic Sans MS" pitchFamily="66" charset="0"/>
              </a:rPr>
              <a:t>Органічні сполуки це…</a:t>
            </a:r>
            <a:endParaRPr lang="uk-UA" sz="4800" dirty="0">
              <a:latin typeface="Comic Sans MS" pitchFamily="66" charset="0"/>
            </a:endParaRPr>
          </a:p>
        </p:txBody>
      </p:sp>
      <p:pic>
        <p:nvPicPr>
          <p:cNvPr id="2050" name="Picture 2" descr="Багатоатомні спирти — Вікіпеді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3614"/>
            <a:ext cx="3744416" cy="2083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Спирти — Вікіпеді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077072"/>
            <a:ext cx="4140841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Метан | это... Что такое Метан?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96952"/>
            <a:ext cx="3021587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365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496944" cy="3785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лас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хімічних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сполук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, основу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складає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хімічний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Карбон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С,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Гідроген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Н та можуть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містити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Оксиген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О і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Нітроген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N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Исходя из молекулярной формулы бутана C4H10 запишите: а) структурную  формулу; б) - Школьные Знания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05064"/>
            <a:ext cx="5874552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16216" y="4870293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С4Н10</a:t>
            </a:r>
            <a:endParaRPr lang="uk-UA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3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896448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400" i="1" dirty="0" smtClean="0">
                <a:latin typeface="Times New Roman" pitchFamily="18" charset="0"/>
                <a:cs typeface="Times New Roman" pitchFamily="18" charset="0"/>
              </a:rPr>
              <a:t>З даного переліку виберіть органічні речовини:</a:t>
            </a:r>
            <a:endParaRPr lang="en-US" sz="4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H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HCI, Fe, O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OH, CH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COOOH, HNO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C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CH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uk-UA" sz="4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uk-UA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uk-UA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71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ahistory.co/pidruchniki/grygorovich-chemistry-10-class-2018-standard-level/grygorovich-chemistry-10-class-2018-standard-level.files/image0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52736"/>
            <a:ext cx="897330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377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568952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Органічних речовин відомо майже тридцять мільйонів. Для того, щоб розібратися у всьому їх різноманітті, використовують 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класифікацію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Ціни на нафту виросли: скільки коштує Brent 13 квітня – новини економі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3356992"/>
            <a:ext cx="4284476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аз подорожает из-за новой методики расчета и старого ГОСТа | Строительный  портал BuildPort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356992"/>
            <a:ext cx="417646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217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66559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latin typeface="Comic Sans MS" pitchFamily="66" charset="0"/>
              </a:rPr>
              <a:t> </a:t>
            </a:r>
            <a:r>
              <a:rPr lang="uk-UA" sz="2800" b="1" dirty="0" smtClean="0">
                <a:latin typeface="Comic Sans MS" pitchFamily="66" charset="0"/>
              </a:rPr>
              <a:t>За будовою  </a:t>
            </a:r>
            <a:r>
              <a:rPr lang="uk-UA" sz="2800" b="1" dirty="0">
                <a:latin typeface="Comic Sans MS" pitchFamily="66" charset="0"/>
              </a:rPr>
              <a:t>Карбонового ланцюга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086155"/>
              </p:ext>
            </p:extLst>
          </p:nvPr>
        </p:nvGraphicFramePr>
        <p:xfrm>
          <a:off x="251520" y="1124744"/>
          <a:ext cx="8640961" cy="484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3024336"/>
                <a:gridCol w="2736305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uk-UA" sz="3600" dirty="0" smtClean="0">
                          <a:solidFill>
                            <a:srgbClr val="FF0000"/>
                          </a:solidFill>
                          <a:latin typeface="Comic Sans MS" pitchFamily="66" charset="0"/>
                        </a:rPr>
                        <a:t>Ациклічні</a:t>
                      </a:r>
                      <a:endParaRPr lang="uk-UA" sz="3600" dirty="0">
                        <a:solidFill>
                          <a:srgbClr val="FF000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 smtClean="0">
                          <a:solidFill>
                            <a:srgbClr val="00B050"/>
                          </a:solidFill>
                          <a:latin typeface="Comic Sans MS" pitchFamily="66" charset="0"/>
                        </a:rPr>
                        <a:t>Циклічні</a:t>
                      </a:r>
                      <a:endParaRPr lang="uk-UA" sz="3600" dirty="0">
                        <a:solidFill>
                          <a:srgbClr val="00B050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Comic Sans MS" pitchFamily="66" charset="0"/>
                        </a:rPr>
                        <a:t>Нерозгалужений ланцюг </a:t>
                      </a:r>
                      <a:endParaRPr lang="uk-UA" sz="2400" dirty="0">
                        <a:latin typeface="Comic Sans MS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Comic Sans MS" pitchFamily="66" charset="0"/>
                        </a:rPr>
                        <a:t>Розгалужений ланцюг</a:t>
                      </a:r>
                      <a:endParaRPr lang="uk-UA" sz="2400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latin typeface="Comic Sans MS" pitchFamily="66" charset="0"/>
                        </a:rPr>
                        <a:t>Ланцюг утворює цикл</a:t>
                      </a:r>
                      <a:endParaRPr lang="uk-UA" sz="24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2369160">
                <a:tc>
                  <a:txBody>
                    <a:bodyPr/>
                    <a:lstStyle/>
                    <a:p>
                      <a:pPr algn="ctr"/>
                      <a:endParaRPr lang="uk-UA" sz="3600" dirty="0" smtClean="0">
                        <a:latin typeface="Comic Sans MS" pitchFamily="66" charset="0"/>
                      </a:endParaRPr>
                    </a:p>
                    <a:p>
                      <a:pPr algn="ctr"/>
                      <a:endParaRPr lang="uk-UA" sz="3600" dirty="0" smtClean="0">
                        <a:latin typeface="Comic Sans MS" pitchFamily="66" charset="0"/>
                      </a:endParaRPr>
                    </a:p>
                    <a:p>
                      <a:pPr algn="ctr"/>
                      <a:endParaRPr lang="uk-UA" sz="3600" dirty="0" smtClean="0">
                        <a:latin typeface="Comic Sans MS" pitchFamily="66" charset="0"/>
                      </a:endParaRPr>
                    </a:p>
                    <a:p>
                      <a:pPr algn="ctr"/>
                      <a:endParaRPr lang="uk-UA" sz="3600" dirty="0" smtClean="0">
                        <a:latin typeface="Comic Sans MS" pitchFamily="66" charset="0"/>
                      </a:endParaRPr>
                    </a:p>
                    <a:p>
                      <a:pPr algn="ctr"/>
                      <a:endParaRPr lang="uk-UA" sz="3600" dirty="0" smtClean="0">
                        <a:latin typeface="Comic Sans MS" pitchFamily="66" charset="0"/>
                      </a:endParaRPr>
                    </a:p>
                    <a:p>
                      <a:pPr algn="ctr"/>
                      <a:endParaRPr lang="uk-UA" sz="3600" dirty="0">
                        <a:latin typeface="Comic Sans MS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3600" dirty="0"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3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876"/>
          <a:stretch/>
        </p:blipFill>
        <p:spPr bwMode="auto">
          <a:xfrm>
            <a:off x="3275856" y="3212976"/>
            <a:ext cx="2880320" cy="1096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6102"/>
          <a:stretch/>
        </p:blipFill>
        <p:spPr bwMode="auto">
          <a:xfrm>
            <a:off x="474614" y="3192607"/>
            <a:ext cx="3233290" cy="9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708920"/>
            <a:ext cx="2054626" cy="2328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110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40975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latin typeface="Comic Sans MS" pitchFamily="66" charset="0"/>
              </a:rPr>
              <a:t> </a:t>
            </a:r>
            <a:r>
              <a:rPr lang="uk-UA" sz="2800" b="1" dirty="0" smtClean="0">
                <a:latin typeface="Comic Sans MS" pitchFamily="66" charset="0"/>
              </a:rPr>
              <a:t>За наявністю зв'язків</a:t>
            </a:r>
            <a:endParaRPr lang="uk-UA" sz="2800" b="1" dirty="0">
              <a:latin typeface="Comic Sans MS" pitchFamily="66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191947"/>
              </p:ext>
            </p:extLst>
          </p:nvPr>
        </p:nvGraphicFramePr>
        <p:xfrm>
          <a:off x="539552" y="1397000"/>
          <a:ext cx="7920880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264"/>
                <a:gridCol w="5544616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uk-UA" sz="28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одинарний</a:t>
                      </a:r>
                      <a:endParaRPr lang="uk-UA" sz="2800" b="1" i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uk-UA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uk-UA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uk-UA" sz="28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подвійний</a:t>
                      </a:r>
                      <a:endParaRPr lang="uk-UA" sz="2800" b="1" i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uk-UA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4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</a:t>
                      </a:r>
                      <a:r>
                        <a:rPr lang="uk-UA" sz="4000" b="0" i="0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uk-UA" sz="4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en-US" sz="4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uk-UA" sz="4000" b="0" i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uk-UA" sz="4000" b="0" i="0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40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uk-UA" sz="28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потрійний</a:t>
                      </a:r>
                      <a:endParaRPr lang="uk-UA" sz="2800" b="1" i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uk-UA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4400" b="0" i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Н–С≡С–Н</a:t>
                      </a:r>
                      <a:endParaRPr lang="uk-UA" sz="44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6102"/>
          <a:stretch/>
        </p:blipFill>
        <p:spPr bwMode="auto">
          <a:xfrm>
            <a:off x="3491880" y="1772816"/>
            <a:ext cx="4248472" cy="1242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 descr="Метан | это... Что такое Метан?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6987"/>
            <a:ext cx="2086858" cy="243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6687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8416" y="260648"/>
            <a:ext cx="8640960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 1861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О. Бутлеров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сформулював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будови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сполук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Бутлеров Олександр Михайлович — Вікіпеді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896" y="1844824"/>
            <a:ext cx="3853805" cy="47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Багатоатомні спирти — Вікіпеді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23" y="3198645"/>
            <a:ext cx="3744416" cy="2083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0767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225</Words>
  <Application>Microsoft Office PowerPoint</Application>
  <PresentationFormat>Экран (4:3)</PresentationFormat>
  <Paragraphs>57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</dc:creator>
  <cp:lastModifiedBy>Анна</cp:lastModifiedBy>
  <cp:revision>6</cp:revision>
  <dcterms:created xsi:type="dcterms:W3CDTF">2022-09-06T17:34:53Z</dcterms:created>
  <dcterms:modified xsi:type="dcterms:W3CDTF">2022-09-11T15:20:34Z</dcterms:modified>
</cp:coreProperties>
</file>