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91857-EBB3-498C-B153-3CC7B24FE1E9}" type="datetimeFigureOut">
              <a:rPr lang="uk-UA" smtClean="0"/>
              <a:t>28.07.2021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B0282-3F18-4155-B43C-9D7AB85052FD}" type="slidenum">
              <a:rPr lang="uk-UA" smtClean="0"/>
              <a:t>‹#›</a:t>
            </a:fld>
            <a:endParaRPr lang="uk-UA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5552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91857-EBB3-498C-B153-3CC7B24FE1E9}" type="datetimeFigureOut">
              <a:rPr lang="uk-UA" smtClean="0"/>
              <a:t>28.07.2021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B0282-3F18-4155-B43C-9D7AB85052F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16134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91857-EBB3-498C-B153-3CC7B24FE1E9}" type="datetimeFigureOut">
              <a:rPr lang="uk-UA" smtClean="0"/>
              <a:t>28.07.2021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B0282-3F18-4155-B43C-9D7AB85052F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73425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91857-EBB3-498C-B153-3CC7B24FE1E9}" type="datetimeFigureOut">
              <a:rPr lang="uk-UA" smtClean="0"/>
              <a:t>28.07.2021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B0282-3F18-4155-B43C-9D7AB85052F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9941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91857-EBB3-498C-B153-3CC7B24FE1E9}" type="datetimeFigureOut">
              <a:rPr lang="uk-UA" smtClean="0"/>
              <a:t>28.07.2021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B0282-3F18-4155-B43C-9D7AB85052FD}" type="slidenum">
              <a:rPr lang="uk-UA" smtClean="0"/>
              <a:t>‹#›</a:t>
            </a:fld>
            <a:endParaRPr lang="uk-UA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2660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91857-EBB3-498C-B153-3CC7B24FE1E9}" type="datetimeFigureOut">
              <a:rPr lang="uk-UA" smtClean="0"/>
              <a:t>28.07.2021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B0282-3F18-4155-B43C-9D7AB85052F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4294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91857-EBB3-498C-B153-3CC7B24FE1E9}" type="datetimeFigureOut">
              <a:rPr lang="uk-UA" smtClean="0"/>
              <a:t>28.07.2021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B0282-3F18-4155-B43C-9D7AB85052F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25520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91857-EBB3-498C-B153-3CC7B24FE1E9}" type="datetimeFigureOut">
              <a:rPr lang="uk-UA" smtClean="0"/>
              <a:t>28.07.2021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B0282-3F18-4155-B43C-9D7AB85052F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70135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91857-EBB3-498C-B153-3CC7B24FE1E9}" type="datetimeFigureOut">
              <a:rPr lang="uk-UA" smtClean="0"/>
              <a:t>28.07.2021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B0282-3F18-4155-B43C-9D7AB85052F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05562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ED91857-EBB3-498C-B153-3CC7B24FE1E9}" type="datetimeFigureOut">
              <a:rPr lang="uk-UA" smtClean="0"/>
              <a:t>28.07.2021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2CB0282-3F18-4155-B43C-9D7AB85052F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28569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91857-EBB3-498C-B153-3CC7B24FE1E9}" type="datetimeFigureOut">
              <a:rPr lang="uk-UA" smtClean="0"/>
              <a:t>28.07.2021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B0282-3F18-4155-B43C-9D7AB85052F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25321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ED91857-EBB3-498C-B153-3CC7B24FE1E9}" type="datetimeFigureOut">
              <a:rPr lang="uk-UA" smtClean="0"/>
              <a:t>28.07.2021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2CB0282-3F18-4155-B43C-9D7AB85052FD}" type="slidenum">
              <a:rPr lang="uk-UA" smtClean="0"/>
              <a:t>‹#›</a:t>
            </a:fld>
            <a:endParaRPr lang="uk-UA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9943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515156"/>
            <a:ext cx="10058400" cy="3515932"/>
          </a:xfrm>
          <a:solidFill>
            <a:schemeClr val="accent1">
              <a:lumMod val="20000"/>
              <a:lumOff val="80000"/>
            </a:schemeClr>
          </a:solidFill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>
            <a:normAutofit fontScale="90000"/>
          </a:bodyPr>
          <a:lstStyle/>
          <a:p>
            <a:pPr algn="ctr"/>
            <a:r>
              <a:rPr lang="uk-UA" sz="6000" b="1" dirty="0" smtClean="0">
                <a:solidFill>
                  <a:schemeClr val="accent1">
                    <a:lumMod val="50000"/>
                  </a:schemeClr>
                </a:solidFill>
              </a:rPr>
              <a:t>Урок 2. 8 клас</a:t>
            </a:r>
            <a:br>
              <a:rPr lang="uk-UA" sz="60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uk-UA" sz="60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uk-UA" sz="60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uk-UA" sz="8900" b="1" i="1" dirty="0" smtClean="0">
                <a:solidFill>
                  <a:schemeClr val="accent1">
                    <a:lumMod val="50000"/>
                  </a:schemeClr>
                </a:solidFill>
              </a:rPr>
              <a:t>Реакції</a:t>
            </a:r>
            <a:br>
              <a:rPr lang="uk-UA" sz="8900" b="1" i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uk-UA" sz="8900" b="1" i="1" dirty="0" smtClean="0">
                <a:solidFill>
                  <a:schemeClr val="accent1">
                    <a:lumMod val="50000"/>
                  </a:schemeClr>
                </a:solidFill>
              </a:rPr>
              <a:t> розкладу, сполучення</a:t>
            </a:r>
            <a:endParaRPr lang="uk-UA" sz="89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81115" y="4455621"/>
            <a:ext cx="2877336" cy="1143000"/>
          </a:xfrm>
        </p:spPr>
        <p:txBody>
          <a:bodyPr>
            <a:normAutofit fontScale="85000" lnSpcReduction="20000"/>
          </a:bodyPr>
          <a:lstStyle/>
          <a:p>
            <a:pPr algn="r"/>
            <a:r>
              <a:rPr lang="uk-UA" b="1" i="1" dirty="0" smtClean="0">
                <a:solidFill>
                  <a:schemeClr val="accent1">
                    <a:lumMod val="50000"/>
                  </a:schemeClr>
                </a:solidFill>
              </a:rPr>
              <a:t>Підготувала:</a:t>
            </a:r>
          </a:p>
          <a:p>
            <a:pPr algn="r"/>
            <a:r>
              <a:rPr lang="uk-UA" b="1" i="1" dirty="0" smtClean="0">
                <a:solidFill>
                  <a:schemeClr val="accent1">
                    <a:lumMod val="50000"/>
                  </a:schemeClr>
                </a:solidFill>
              </a:rPr>
              <a:t>Вчитель хімії</a:t>
            </a:r>
          </a:p>
          <a:p>
            <a:pPr algn="r"/>
            <a:r>
              <a:rPr lang="uk-UA" b="1" i="1" dirty="0" smtClean="0">
                <a:solidFill>
                  <a:schemeClr val="accent1">
                    <a:lumMod val="50000"/>
                  </a:schemeClr>
                </a:solidFill>
              </a:rPr>
              <a:t>Ференц </a:t>
            </a:r>
            <a:r>
              <a:rPr lang="uk-UA" b="1" i="1" dirty="0" err="1" smtClean="0">
                <a:solidFill>
                  <a:schemeClr val="accent1">
                    <a:lumMod val="50000"/>
                  </a:schemeClr>
                </a:solidFill>
              </a:rPr>
              <a:t>л.в</a:t>
            </a:r>
            <a:r>
              <a:rPr lang="uk-UA" b="1" i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uk-UA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3362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180305" y="334851"/>
            <a:ext cx="5834129" cy="55829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b="1" dirty="0" smtClean="0"/>
              <a:t>Домашнє завдання.</a:t>
            </a:r>
          </a:p>
          <a:p>
            <a:pPr algn="ctr"/>
            <a:r>
              <a:rPr lang="uk-UA" sz="3600" b="1" dirty="0" smtClean="0"/>
              <a:t>Здійснити запропоновані рівняння, записати до якого типу вони належать.</a:t>
            </a:r>
            <a:endParaRPr lang="uk-UA" sz="3600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336407" y="334851"/>
            <a:ext cx="5370490" cy="57053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/>
              <a:t>а) </a:t>
            </a:r>
            <a:r>
              <a:rPr lang="en-US" sz="3600" b="1" dirty="0" err="1"/>
              <a:t>Mn</a:t>
            </a:r>
            <a:r>
              <a:rPr lang="uk-UA" sz="3600" b="1" dirty="0"/>
              <a:t> + </a:t>
            </a:r>
            <a:r>
              <a:rPr lang="en-US" sz="3600" b="1" dirty="0"/>
              <a:t>O</a:t>
            </a:r>
            <a:r>
              <a:rPr lang="uk-UA" sz="3600" b="1" baseline="-25000" dirty="0"/>
              <a:t>2</a:t>
            </a:r>
            <a:r>
              <a:rPr lang="uk-UA" sz="3600" b="1" dirty="0"/>
              <a:t>→ </a:t>
            </a:r>
          </a:p>
          <a:p>
            <a:pPr algn="ctr"/>
            <a:r>
              <a:rPr lang="uk-UA" sz="3600" b="1" dirty="0" smtClean="0"/>
              <a:t>б)</a:t>
            </a:r>
            <a:r>
              <a:rPr lang="en-US" sz="3600" b="1" dirty="0"/>
              <a:t>Aq</a:t>
            </a:r>
            <a:r>
              <a:rPr lang="en-US" sz="3600" b="1" baseline="-25000" dirty="0"/>
              <a:t>2</a:t>
            </a:r>
            <a:r>
              <a:rPr lang="en-US" sz="3600" b="1" dirty="0"/>
              <a:t>O = </a:t>
            </a:r>
            <a:endParaRPr lang="uk-UA" sz="3600" b="1" dirty="0"/>
          </a:p>
          <a:p>
            <a:pPr algn="ctr"/>
            <a:r>
              <a:rPr lang="uk-UA" sz="3600" b="1" dirty="0" smtClean="0"/>
              <a:t>в</a:t>
            </a:r>
            <a:r>
              <a:rPr lang="uk-UA" sz="3600" b="1" dirty="0"/>
              <a:t>) </a:t>
            </a:r>
            <a:r>
              <a:rPr lang="en-US" sz="3600" b="1" dirty="0" smtClean="0"/>
              <a:t>S</a:t>
            </a:r>
            <a:r>
              <a:rPr lang="uk-UA" sz="3600" b="1" dirty="0" smtClean="0"/>
              <a:t> </a:t>
            </a:r>
            <a:r>
              <a:rPr lang="uk-UA" sz="3600" b="1" dirty="0"/>
              <a:t>+ </a:t>
            </a:r>
            <a:r>
              <a:rPr lang="en-US" sz="3600" b="1" dirty="0"/>
              <a:t>O</a:t>
            </a:r>
            <a:r>
              <a:rPr lang="uk-UA" sz="3600" b="1" baseline="-25000" dirty="0"/>
              <a:t>2</a:t>
            </a:r>
            <a:r>
              <a:rPr lang="uk-UA" sz="3600" b="1" dirty="0"/>
              <a:t>→ </a:t>
            </a:r>
            <a:endParaRPr lang="uk-UA" sz="3600" b="1" dirty="0" smtClean="0"/>
          </a:p>
          <a:p>
            <a:pPr algn="ctr"/>
            <a:r>
              <a:rPr lang="uk-UA" sz="3600" b="1" dirty="0"/>
              <a:t>г</a:t>
            </a:r>
            <a:r>
              <a:rPr lang="uk-UA" sz="3600" b="1" dirty="0" smtClean="0"/>
              <a:t>) В</a:t>
            </a:r>
            <a:r>
              <a:rPr lang="en-US" sz="3600" b="1" dirty="0" smtClean="0"/>
              <a:t>r</a:t>
            </a:r>
            <a:r>
              <a:rPr lang="en-US" sz="2800" b="1" dirty="0" smtClean="0"/>
              <a:t>2</a:t>
            </a:r>
            <a:r>
              <a:rPr lang="en-US" sz="3600" b="1" dirty="0" smtClean="0"/>
              <a:t>+ O</a:t>
            </a:r>
            <a:r>
              <a:rPr lang="en-US" sz="2800" b="1" dirty="0" smtClean="0"/>
              <a:t>2</a:t>
            </a:r>
            <a:r>
              <a:rPr lang="en-US" sz="3600" b="1" dirty="0" smtClean="0"/>
              <a:t> = </a:t>
            </a:r>
            <a:r>
              <a:rPr lang="uk-UA" sz="3600" b="1" dirty="0" smtClean="0"/>
              <a:t> </a:t>
            </a:r>
          </a:p>
          <a:p>
            <a:pPr algn="ctr"/>
            <a:r>
              <a:rPr lang="en-US" sz="3600" b="1" dirty="0"/>
              <a:t>Ba </a:t>
            </a:r>
            <a:r>
              <a:rPr lang="uk-UA" sz="3600" b="1" dirty="0"/>
              <a:t>–&gt; </a:t>
            </a:r>
            <a:r>
              <a:rPr lang="en-US" sz="3600" b="1" dirty="0" err="1"/>
              <a:t>BaO</a:t>
            </a:r>
            <a:r>
              <a:rPr lang="uk-UA" sz="3600" b="1" dirty="0"/>
              <a:t> –&gt; </a:t>
            </a:r>
            <a:r>
              <a:rPr lang="en-US" sz="3600" b="1" dirty="0"/>
              <a:t>Ba</a:t>
            </a:r>
            <a:r>
              <a:rPr lang="uk-UA" sz="3600" b="1" dirty="0"/>
              <a:t>(</a:t>
            </a:r>
            <a:r>
              <a:rPr lang="en-US" sz="3600" b="1" dirty="0"/>
              <a:t>OH</a:t>
            </a:r>
            <a:r>
              <a:rPr lang="uk-UA" sz="3600" b="1" dirty="0"/>
              <a:t>)</a:t>
            </a:r>
            <a:r>
              <a:rPr lang="uk-UA" sz="3600" b="1" baseline="-25000" dirty="0"/>
              <a:t>2 </a:t>
            </a:r>
            <a:endParaRPr lang="uk-UA" sz="3600" b="1" baseline="-25000" dirty="0" smtClean="0"/>
          </a:p>
          <a:p>
            <a:pPr algn="ctr"/>
            <a:r>
              <a:rPr lang="en-US" sz="3600" b="1" dirty="0"/>
              <a:t>S</a:t>
            </a:r>
            <a:r>
              <a:rPr lang="uk-UA" sz="3600" b="1" dirty="0"/>
              <a:t> –&gt;</a:t>
            </a:r>
            <a:r>
              <a:rPr lang="en-US" sz="3600" b="1" dirty="0"/>
              <a:t>SO</a:t>
            </a:r>
            <a:r>
              <a:rPr lang="uk-UA" sz="3600" b="1" baseline="-25000" dirty="0"/>
              <a:t>2</a:t>
            </a:r>
            <a:r>
              <a:rPr lang="uk-UA" sz="3600" b="1" dirty="0"/>
              <a:t> –&gt;</a:t>
            </a:r>
            <a:r>
              <a:rPr lang="en-US" sz="3600" b="1" dirty="0"/>
              <a:t>H</a:t>
            </a:r>
            <a:r>
              <a:rPr lang="uk-UA" sz="3600" b="1" baseline="-25000" dirty="0"/>
              <a:t>2</a:t>
            </a:r>
            <a:r>
              <a:rPr lang="en-US" sz="3600" b="1" dirty="0"/>
              <a:t>SO</a:t>
            </a:r>
            <a:r>
              <a:rPr lang="uk-UA" sz="3600" b="1" baseline="-25000" dirty="0"/>
              <a:t>3</a:t>
            </a:r>
            <a:endParaRPr lang="uk-UA" sz="3600" b="1" dirty="0"/>
          </a:p>
          <a:p>
            <a:pPr algn="ctr"/>
            <a:endParaRPr lang="uk-UA" sz="3600" b="1" dirty="0"/>
          </a:p>
        </p:txBody>
      </p:sp>
    </p:spTree>
    <p:extLst>
      <p:ext uri="{BB962C8B-B14F-4D97-AF65-F5344CB8AC3E}">
        <p14:creationId xmlns:p14="http://schemas.microsoft.com/office/powerpoint/2010/main" val="9583174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1820" y="631065"/>
            <a:ext cx="8306873" cy="34129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perspectiveContrastingRightFacing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9600" b="1" dirty="0" smtClean="0">
                <a:solidFill>
                  <a:srgbClr val="92D050"/>
                </a:solidFill>
              </a:rPr>
              <a:t>Молодці!!! </a:t>
            </a:r>
            <a:r>
              <a:rPr lang="uk-UA" sz="9600" b="1" dirty="0" smtClean="0">
                <a:solidFill>
                  <a:srgbClr val="92D050"/>
                </a:solidFill>
                <a:sym typeface="Wingdings" panose="05000000000000000000" pitchFamily="2" charset="2"/>
              </a:rPr>
              <a:t></a:t>
            </a:r>
            <a:endParaRPr lang="uk-UA" sz="9600" b="1" dirty="0">
              <a:solidFill>
                <a:srgbClr val="92D050"/>
              </a:solidFill>
            </a:endParaRPr>
          </a:p>
        </p:txBody>
      </p:sp>
      <p:pic>
        <p:nvPicPr>
          <p:cNvPr id="5122" name="Picture 2" descr="Підставка під квіти на 9 пробірок | Steklopribor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1050" y="1637765"/>
            <a:ext cx="4235002" cy="4235002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2933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8000" b="1" dirty="0" smtClean="0">
                <a:solidFill>
                  <a:schemeClr val="accent1">
                    <a:lumMod val="50000"/>
                  </a:schemeClr>
                </a:solidFill>
              </a:rPr>
              <a:t>Мета: </a:t>
            </a:r>
            <a:endParaRPr lang="uk-UA" sz="8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41705" y="1791759"/>
            <a:ext cx="9657608" cy="4023360"/>
          </a:xfrm>
        </p:spPr>
        <p:txBody>
          <a:bodyPr/>
          <a:lstStyle/>
          <a:p>
            <a:pPr algn="just"/>
            <a:r>
              <a:rPr lang="uk-UA" dirty="0" smtClean="0"/>
              <a:t>- </a:t>
            </a:r>
            <a:r>
              <a:rPr lang="uk-UA" sz="2800" b="1" dirty="0" smtClean="0"/>
              <a:t>повторити складання хімічних </a:t>
            </a:r>
            <a:r>
              <a:rPr lang="uk-UA" sz="2800" b="1" dirty="0" err="1" smtClean="0"/>
              <a:t>рівнять</a:t>
            </a:r>
            <a:r>
              <a:rPr lang="uk-UA" sz="2800" b="1" dirty="0" smtClean="0"/>
              <a:t> розкладу </a:t>
            </a:r>
          </a:p>
          <a:p>
            <a:pPr algn="just"/>
            <a:r>
              <a:rPr lang="uk-UA" sz="2800" b="1" dirty="0" smtClean="0"/>
              <a:t>та сполучення;</a:t>
            </a:r>
          </a:p>
          <a:p>
            <a:pPr algn="just"/>
            <a:r>
              <a:rPr lang="uk-UA" sz="2800" b="1" dirty="0" smtClean="0"/>
              <a:t>- розвивати уміння </a:t>
            </a:r>
            <a:r>
              <a:rPr lang="uk-UA" sz="2800" b="1" dirty="0" err="1" smtClean="0"/>
              <a:t>виставяти</a:t>
            </a:r>
            <a:r>
              <a:rPr lang="uk-UA" sz="2800" b="1" dirty="0" smtClean="0"/>
              <a:t> правильно коефіцієнти за допомогою математичних обчислень; </a:t>
            </a:r>
          </a:p>
          <a:p>
            <a:pPr algn="just"/>
            <a:r>
              <a:rPr lang="uk-UA" sz="2800" b="1" dirty="0" smtClean="0"/>
              <a:t>- виховати значення активної роботи на </a:t>
            </a:r>
            <a:r>
              <a:rPr lang="uk-UA" sz="2800" b="1" dirty="0" err="1" smtClean="0"/>
              <a:t>уроках</a:t>
            </a:r>
            <a:r>
              <a:rPr lang="uk-UA" sz="2800" b="1" dirty="0" smtClean="0"/>
              <a:t>  при повторенні курсу хімії 7 класу.</a:t>
            </a:r>
            <a:endParaRPr lang="uk-UA" sz="2800" b="1" dirty="0"/>
          </a:p>
        </p:txBody>
      </p:sp>
      <p:pic>
        <p:nvPicPr>
          <p:cNvPr id="1026" name="Picture 2" descr="Смайлик Думает Images, Stock Photos &amp;amp; Vectors | Shutter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7178" y="286603"/>
            <a:ext cx="2616838" cy="2392222"/>
          </a:xfrm>
          <a:prstGeom prst="rect">
            <a:avLst/>
          </a:prstGeom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2556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566026"/>
          </a:xfrm>
        </p:spPr>
        <p:txBody>
          <a:bodyPr/>
          <a:lstStyle/>
          <a:p>
            <a:pPr algn="ctr"/>
            <a:r>
              <a:rPr lang="uk-UA" sz="5400" b="1" dirty="0" smtClean="0"/>
              <a:t>Реакція сполучення</a:t>
            </a:r>
            <a:endParaRPr lang="uk-UA" sz="5400" b="1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" y="0"/>
            <a:ext cx="12192000" cy="4915076"/>
          </a:xfrm>
        </p:spPr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6366" y="5640946"/>
            <a:ext cx="11320529" cy="851294"/>
          </a:xfrm>
        </p:spPr>
        <p:txBody>
          <a:bodyPr>
            <a:noAutofit/>
          </a:bodyPr>
          <a:lstStyle/>
          <a:p>
            <a:pPr algn="ctr"/>
            <a:r>
              <a:rPr lang="uk-UA" sz="2800" b="1" dirty="0" smtClean="0"/>
              <a:t>- це хімічна</a:t>
            </a:r>
            <a:r>
              <a:rPr lang="uk-UA" sz="2800" b="1" dirty="0"/>
              <a:t> реакція, під час якої з молекул однієї складної речовини утворюються молекули кількох простих або складних </a:t>
            </a:r>
            <a:r>
              <a:rPr lang="uk-UA" sz="2800" b="1" dirty="0" smtClean="0"/>
              <a:t>речовин.</a:t>
            </a:r>
            <a:endParaRPr lang="uk-UA" sz="2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97280" y="347730"/>
            <a:ext cx="9720974" cy="953036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6000" b="1" dirty="0" smtClean="0"/>
              <a:t>А + Б = АБ</a:t>
            </a:r>
            <a:endParaRPr lang="uk-UA" sz="60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53792" y="1506828"/>
            <a:ext cx="4559121" cy="30651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accent2">
                    <a:lumMod val="50000"/>
                  </a:schemeClr>
                </a:solidFill>
              </a:rPr>
              <a:t>Na + 0</a:t>
            </a: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</a:rPr>
              <a:t>2</a:t>
            </a:r>
            <a:r>
              <a:rPr lang="en-US" sz="4000" b="1" dirty="0" smtClean="0">
                <a:solidFill>
                  <a:schemeClr val="accent2">
                    <a:lumMod val="50000"/>
                  </a:schemeClr>
                </a:solidFill>
              </a:rPr>
              <a:t> =</a:t>
            </a:r>
          </a:p>
          <a:p>
            <a:pPr algn="ctr"/>
            <a:r>
              <a:rPr lang="en-US" sz="4000" b="1" dirty="0" smtClean="0">
                <a:solidFill>
                  <a:schemeClr val="accent2">
                    <a:lumMod val="50000"/>
                  </a:schemeClr>
                </a:solidFill>
              </a:rPr>
              <a:t>Ca + O</a:t>
            </a: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</a:rPr>
              <a:t>2</a:t>
            </a:r>
            <a:r>
              <a:rPr lang="en-US" sz="4000" b="1" dirty="0" smtClean="0">
                <a:solidFill>
                  <a:schemeClr val="accent2">
                    <a:lumMod val="50000"/>
                  </a:schemeClr>
                </a:solidFill>
              </a:rPr>
              <a:t> =</a:t>
            </a:r>
          </a:p>
          <a:p>
            <a:pPr algn="ctr"/>
            <a:r>
              <a:rPr lang="en-US" sz="4000" b="1" dirty="0" smtClean="0">
                <a:solidFill>
                  <a:schemeClr val="accent2">
                    <a:lumMod val="50000"/>
                  </a:schemeClr>
                </a:solidFill>
              </a:rPr>
              <a:t>H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</a:rPr>
              <a:t>2</a:t>
            </a:r>
            <a:r>
              <a:rPr lang="en-US" sz="4000" b="1" dirty="0" smtClean="0">
                <a:solidFill>
                  <a:schemeClr val="accent2">
                    <a:lumMod val="50000"/>
                  </a:schemeClr>
                </a:solidFill>
              </a:rPr>
              <a:t> + Cl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</a:rPr>
              <a:t>2</a:t>
            </a:r>
            <a:r>
              <a:rPr lang="en-US" sz="4000" b="1" dirty="0" smtClean="0">
                <a:solidFill>
                  <a:schemeClr val="accent2">
                    <a:lumMod val="50000"/>
                  </a:schemeClr>
                </a:solidFill>
              </a:rPr>
              <a:t> =   </a:t>
            </a:r>
            <a:endParaRPr lang="uk-UA" sz="4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5859887" y="2026636"/>
            <a:ext cx="5847008" cy="20044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/>
              <a:t>Допишіть рівняння до кінця, урівняйте, розставивши правильно коефіцієнти</a:t>
            </a:r>
            <a:endParaRPr lang="uk-UA" sz="2800" b="1" dirty="0"/>
          </a:p>
        </p:txBody>
      </p:sp>
    </p:spTree>
    <p:extLst>
      <p:ext uri="{BB962C8B-B14F-4D97-AF65-F5344CB8AC3E}">
        <p14:creationId xmlns:p14="http://schemas.microsoft.com/office/powerpoint/2010/main" val="2244736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271741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solidFill>
                  <a:schemeClr val="accent2">
                    <a:lumMod val="50000"/>
                  </a:schemeClr>
                </a:solidFill>
              </a:rPr>
              <a:t>РЕАКЦІЇ СПОЛУЧЕННЯ – ГОРІННЯ ФОСФОРУ </a:t>
            </a:r>
            <a:endParaRPr lang="uk-UA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074" name="Picture 2" descr="Горіння магнію та фосфору у кисні - YouTub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275" y="1972724"/>
            <a:ext cx="5062680" cy="3797011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847008" y="1880315"/>
            <a:ext cx="5486400" cy="41727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dirty="0" smtClean="0"/>
              <a:t>ЗАПИШІТЬ</a:t>
            </a:r>
          </a:p>
          <a:p>
            <a:pPr algn="ctr"/>
            <a:r>
              <a:rPr lang="uk-UA" sz="4000" b="1" dirty="0" smtClean="0"/>
              <a:t> ДАНУ РЕАКЦІЮ, ОБЧИСЛІТЬ МОЛЕКУЛЯРНУ МАСУ УТВОРЕНОГО ПРОДУКТУ </a:t>
            </a:r>
            <a:endParaRPr lang="uk-UA" sz="4000" b="1" dirty="0"/>
          </a:p>
        </p:txBody>
      </p:sp>
    </p:spTree>
    <p:extLst>
      <p:ext uri="{BB962C8B-B14F-4D97-AF65-F5344CB8AC3E}">
        <p14:creationId xmlns:p14="http://schemas.microsoft.com/office/powerpoint/2010/main" val="2732669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83346" y="270456"/>
            <a:ext cx="7907629" cy="5924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 smtClean="0"/>
              <a:t>Реакції сполучення складних речовин</a:t>
            </a:r>
            <a:endParaRPr lang="uk-UA" sz="2800" b="1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11096" y="965043"/>
            <a:ext cx="11307650" cy="50227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4400" b="1" dirty="0" smtClean="0">
                <a:solidFill>
                  <a:schemeClr val="accent2">
                    <a:lumMod val="50000"/>
                  </a:schemeClr>
                </a:solidFill>
              </a:rPr>
              <a:t>Н</a:t>
            </a:r>
            <a:r>
              <a:rPr lang="uk-UA" sz="3200" b="1" dirty="0" smtClean="0">
                <a:solidFill>
                  <a:schemeClr val="accent2">
                    <a:lumMod val="50000"/>
                  </a:schemeClr>
                </a:solidFill>
              </a:rPr>
              <a:t>2</a:t>
            </a:r>
            <a:r>
              <a:rPr lang="uk-UA" sz="4400" b="1" dirty="0" smtClean="0">
                <a:solidFill>
                  <a:schemeClr val="accent2">
                    <a:lumMod val="50000"/>
                  </a:schemeClr>
                </a:solidFill>
              </a:rPr>
              <a:t>О + СО</a:t>
            </a:r>
            <a:r>
              <a:rPr lang="uk-UA" sz="3600" b="1" dirty="0" smtClean="0">
                <a:solidFill>
                  <a:schemeClr val="accent2">
                    <a:lumMod val="50000"/>
                  </a:schemeClr>
                </a:solidFill>
              </a:rPr>
              <a:t>2</a:t>
            </a:r>
            <a:r>
              <a:rPr lang="uk-UA" sz="4400" b="1" dirty="0" smtClean="0">
                <a:solidFill>
                  <a:schemeClr val="accent2">
                    <a:lumMod val="50000"/>
                  </a:schemeClr>
                </a:solidFill>
              </a:rPr>
              <a:t> =</a:t>
            </a:r>
          </a:p>
          <a:p>
            <a:r>
              <a:rPr lang="uk-UA" sz="4400" b="1" dirty="0" err="1" smtClean="0">
                <a:solidFill>
                  <a:schemeClr val="accent2">
                    <a:lumMod val="50000"/>
                  </a:schemeClr>
                </a:solidFill>
              </a:rPr>
              <a:t>СаО</a:t>
            </a:r>
            <a:r>
              <a:rPr lang="uk-UA" sz="4400" b="1" dirty="0" smtClean="0">
                <a:solidFill>
                  <a:schemeClr val="accent2">
                    <a:lumMod val="50000"/>
                  </a:schemeClr>
                </a:solidFill>
              </a:rPr>
              <a:t> + СО</a:t>
            </a:r>
            <a:r>
              <a:rPr lang="uk-UA" sz="3600" b="1" dirty="0" smtClean="0">
                <a:solidFill>
                  <a:schemeClr val="accent2">
                    <a:lumMod val="50000"/>
                  </a:schemeClr>
                </a:solidFill>
              </a:rPr>
              <a:t>2</a:t>
            </a:r>
            <a:r>
              <a:rPr lang="uk-UA" sz="4400" b="1" dirty="0" smtClean="0">
                <a:solidFill>
                  <a:schemeClr val="accent2">
                    <a:lumMod val="50000"/>
                  </a:schemeClr>
                </a:solidFill>
              </a:rPr>
              <a:t> = </a:t>
            </a:r>
          </a:p>
          <a:p>
            <a:r>
              <a:rPr lang="en-US" sz="4400" b="1" dirty="0" smtClean="0">
                <a:solidFill>
                  <a:schemeClr val="accent2">
                    <a:lumMod val="50000"/>
                  </a:schemeClr>
                </a:solidFill>
              </a:rPr>
              <a:t>Na</a:t>
            </a: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2</a:t>
            </a:r>
            <a:r>
              <a:rPr lang="en-US" sz="4400" b="1" dirty="0" smtClean="0">
                <a:solidFill>
                  <a:schemeClr val="accent2">
                    <a:lumMod val="50000"/>
                  </a:schemeClr>
                </a:solidFill>
              </a:rPr>
              <a:t>O + SO</a:t>
            </a: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2</a:t>
            </a:r>
            <a:r>
              <a:rPr lang="en-US" sz="4400" b="1" dirty="0" smtClean="0">
                <a:solidFill>
                  <a:schemeClr val="accent2">
                    <a:lumMod val="50000"/>
                  </a:schemeClr>
                </a:solidFill>
              </a:rPr>
              <a:t> = </a:t>
            </a:r>
          </a:p>
          <a:p>
            <a:r>
              <a:rPr lang="en-US" sz="4400" b="1" dirty="0" smtClean="0">
                <a:solidFill>
                  <a:schemeClr val="accent2">
                    <a:lumMod val="50000"/>
                  </a:schemeClr>
                </a:solidFill>
              </a:rPr>
              <a:t>H</a:t>
            </a: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2</a:t>
            </a:r>
            <a:r>
              <a:rPr lang="en-US" sz="4400" b="1" dirty="0" smtClean="0">
                <a:solidFill>
                  <a:schemeClr val="accent2">
                    <a:lumMod val="50000"/>
                  </a:schemeClr>
                </a:solidFill>
              </a:rPr>
              <a:t>O + P</a:t>
            </a: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2</a:t>
            </a:r>
            <a:r>
              <a:rPr lang="en-US" sz="4400" b="1" dirty="0" smtClean="0">
                <a:solidFill>
                  <a:schemeClr val="accent2">
                    <a:lumMod val="50000"/>
                  </a:schemeClr>
                </a:solidFill>
              </a:rPr>
              <a:t>O</a:t>
            </a: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5</a:t>
            </a:r>
            <a:r>
              <a:rPr lang="en-US" sz="4400" b="1" dirty="0" smtClean="0">
                <a:solidFill>
                  <a:schemeClr val="accent2">
                    <a:lumMod val="50000"/>
                  </a:schemeClr>
                </a:solidFill>
              </a:rPr>
              <a:t> =</a:t>
            </a:r>
          </a:p>
          <a:p>
            <a:r>
              <a:rPr lang="en-US" sz="4400" b="1" dirty="0" smtClean="0">
                <a:solidFill>
                  <a:schemeClr val="accent2">
                    <a:lumMod val="50000"/>
                  </a:schemeClr>
                </a:solidFill>
              </a:rPr>
              <a:t>K</a:t>
            </a: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2</a:t>
            </a:r>
            <a:r>
              <a:rPr lang="en-US" sz="4400" b="1" dirty="0" smtClean="0">
                <a:solidFill>
                  <a:schemeClr val="accent2">
                    <a:lumMod val="50000"/>
                  </a:schemeClr>
                </a:solidFill>
              </a:rPr>
              <a:t>0 + H</a:t>
            </a: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2</a:t>
            </a:r>
            <a:r>
              <a:rPr lang="en-US" sz="4400" b="1" dirty="0" smtClean="0">
                <a:solidFill>
                  <a:schemeClr val="accent2">
                    <a:lumMod val="50000"/>
                  </a:schemeClr>
                </a:solidFill>
              </a:rPr>
              <a:t>O =</a:t>
            </a:r>
          </a:p>
          <a:p>
            <a:r>
              <a:rPr lang="en-US" sz="4400" b="1" dirty="0" smtClean="0">
                <a:solidFill>
                  <a:schemeClr val="accent2">
                    <a:lumMod val="50000"/>
                  </a:schemeClr>
                </a:solidFill>
              </a:rPr>
              <a:t>H</a:t>
            </a: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2</a:t>
            </a:r>
            <a:r>
              <a:rPr lang="en-US" sz="4400" b="1" dirty="0" smtClean="0">
                <a:solidFill>
                  <a:schemeClr val="accent2">
                    <a:lumMod val="50000"/>
                  </a:schemeClr>
                </a:solidFill>
              </a:rPr>
              <a:t>O + SO</a:t>
            </a: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3</a:t>
            </a:r>
            <a:r>
              <a:rPr lang="en-US" sz="4400" b="1" dirty="0" smtClean="0">
                <a:solidFill>
                  <a:schemeClr val="accent2">
                    <a:lumMod val="50000"/>
                  </a:schemeClr>
                </a:solidFill>
              </a:rPr>
              <a:t> = </a:t>
            </a:r>
          </a:p>
          <a:p>
            <a:r>
              <a:rPr lang="en-US" sz="4400" b="1" dirty="0" err="1" smtClean="0">
                <a:solidFill>
                  <a:schemeClr val="accent2">
                    <a:lumMod val="50000"/>
                  </a:schemeClr>
                </a:solidFill>
              </a:rPr>
              <a:t>BaO</a:t>
            </a:r>
            <a:r>
              <a:rPr lang="en-US" sz="4400" b="1" dirty="0" smtClean="0">
                <a:solidFill>
                  <a:schemeClr val="accent2">
                    <a:lumMod val="50000"/>
                  </a:schemeClr>
                </a:solidFill>
              </a:rPr>
              <a:t> + H</a:t>
            </a:r>
            <a:r>
              <a:rPr lang="en-US" sz="3600" b="1" dirty="0" smtClean="0">
                <a:solidFill>
                  <a:schemeClr val="accent2">
                    <a:lumMod val="50000"/>
                  </a:schemeClr>
                </a:solidFill>
              </a:rPr>
              <a:t>2</a:t>
            </a:r>
            <a:r>
              <a:rPr lang="en-US" sz="4400" b="1" dirty="0" smtClean="0">
                <a:solidFill>
                  <a:schemeClr val="accent2">
                    <a:lumMod val="50000"/>
                  </a:schemeClr>
                </a:solidFill>
              </a:rPr>
              <a:t>O = </a:t>
            </a:r>
            <a:endParaRPr lang="uk-UA" sz="4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052" name="Picture 4" descr="ВЗАЄМОДІЯ ВОДИ З ОКСИДАМИ. ПОНЯТТЯ ПРО ОСНОВИ, КИСЛОТИ, ІНДИКАТОРИ - ВОДА -  Хімія 7 клас - Ярошенко О.Г. - Сиция 2015 рік - підручни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372" y="1094870"/>
            <a:ext cx="4973548" cy="4763105"/>
          </a:xfrm>
          <a:prstGeom prst="rect">
            <a:avLst/>
          </a:prstGeom>
          <a:noFill/>
          <a:effectLst>
            <a:glow rad="1016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25934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310377"/>
          </a:xfrm>
        </p:spPr>
        <p:txBody>
          <a:bodyPr>
            <a:normAutofit/>
          </a:bodyPr>
          <a:lstStyle/>
          <a:p>
            <a:pPr algn="ctr"/>
            <a:r>
              <a:rPr lang="uk-UA" sz="6000" b="1" dirty="0" smtClean="0">
                <a:solidFill>
                  <a:schemeClr val="accent2">
                    <a:lumMod val="50000"/>
                  </a:schemeClr>
                </a:solidFill>
              </a:rPr>
              <a:t>РЕАКЦІЯ РОЗКЛАДУ</a:t>
            </a:r>
            <a:endParaRPr lang="uk-UA" sz="6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solidFill>
            <a:schemeClr val="accent2">
              <a:lumMod val="20000"/>
              <a:lumOff val="80000"/>
            </a:schemeClr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/>
          <a:lstStyle/>
          <a:p>
            <a:pPr algn="ctr"/>
            <a:r>
              <a:rPr lang="uk-UA" dirty="0" smtClean="0"/>
              <a:t> </a:t>
            </a:r>
            <a:r>
              <a:rPr lang="uk-UA" sz="3600" b="1" dirty="0" smtClean="0">
                <a:cs typeface="Aharoni" panose="02010803020104030203" pitchFamily="2" charset="-79"/>
              </a:rPr>
              <a:t>- це </a:t>
            </a:r>
            <a:r>
              <a:rPr lang="uk-UA" sz="3600" b="1" dirty="0">
                <a:cs typeface="Aharoni" panose="02010803020104030203" pitchFamily="2" charset="-79"/>
              </a:rPr>
              <a:t>хімічна реакція, </a:t>
            </a:r>
            <a:endParaRPr lang="uk-UA" sz="3600" b="1" dirty="0" smtClean="0">
              <a:cs typeface="Aharoni" panose="02010803020104030203" pitchFamily="2" charset="-79"/>
            </a:endParaRPr>
          </a:p>
          <a:p>
            <a:pPr algn="ctr"/>
            <a:r>
              <a:rPr lang="uk-UA" sz="3600" b="1" dirty="0" smtClean="0">
                <a:cs typeface="Aharoni" panose="02010803020104030203" pitchFamily="2" charset="-79"/>
              </a:rPr>
              <a:t>під </a:t>
            </a:r>
            <a:r>
              <a:rPr lang="uk-UA" sz="3600" b="1" dirty="0">
                <a:cs typeface="Aharoni" panose="02010803020104030203" pitchFamily="2" charset="-79"/>
              </a:rPr>
              <a:t>час якої з молекул однієї складної речовини утворюються молекули кількох простих або складних речовин.</a:t>
            </a:r>
            <a:endParaRPr lang="uk-UA" sz="3600" b="1" dirty="0">
              <a:cs typeface="Aharoni" panose="02010803020104030203" pitchFamily="2" charset="-79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800" b="1" dirty="0" smtClean="0"/>
              <a:t>АБ = А + Б</a:t>
            </a:r>
          </a:p>
          <a:p>
            <a:pPr algn="ctr"/>
            <a:endParaRPr lang="uk-UA" sz="48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632620" y="2756079"/>
            <a:ext cx="4250028" cy="31130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6600" b="1" dirty="0" smtClean="0"/>
              <a:t>Н</a:t>
            </a:r>
            <a:r>
              <a:rPr lang="en-US" sz="6600" b="1" dirty="0" err="1" smtClean="0"/>
              <a:t>gO</a:t>
            </a:r>
            <a:r>
              <a:rPr lang="en-US" sz="6600" b="1" dirty="0" smtClean="0"/>
              <a:t> = </a:t>
            </a:r>
          </a:p>
          <a:p>
            <a:pPr algn="ctr"/>
            <a:r>
              <a:rPr lang="en-US" sz="6600" b="1" dirty="0" smtClean="0"/>
              <a:t>Ca(OH)</a:t>
            </a:r>
            <a:r>
              <a:rPr lang="en-US" sz="4400" b="1" dirty="0" smtClean="0"/>
              <a:t>2</a:t>
            </a:r>
            <a:r>
              <a:rPr lang="en-US" sz="6600" b="1" dirty="0" smtClean="0"/>
              <a:t> = </a:t>
            </a:r>
          </a:p>
          <a:p>
            <a:pPr algn="ctr"/>
            <a:r>
              <a:rPr lang="en-US" sz="6600" b="1" dirty="0" smtClean="0"/>
              <a:t>ZnCO</a:t>
            </a:r>
            <a:r>
              <a:rPr lang="en-US" sz="4400" b="1" dirty="0" smtClean="0"/>
              <a:t>3</a:t>
            </a:r>
            <a:r>
              <a:rPr lang="en-US" sz="6600" b="1" dirty="0" smtClean="0"/>
              <a:t> = </a:t>
            </a:r>
            <a:endParaRPr lang="uk-UA" sz="6600" b="1" dirty="0"/>
          </a:p>
        </p:txBody>
      </p:sp>
    </p:spTree>
    <p:extLst>
      <p:ext uri="{BB962C8B-B14F-4D97-AF65-F5344CB8AC3E}">
        <p14:creationId xmlns:p14="http://schemas.microsoft.com/office/powerpoint/2010/main" val="1100541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33352" y="450762"/>
            <a:ext cx="5743978" cy="9530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b="1" dirty="0" smtClean="0">
                <a:solidFill>
                  <a:schemeClr val="accent2">
                    <a:lumMod val="50000"/>
                  </a:schemeClr>
                </a:solidFill>
              </a:rPr>
              <a:t>ЗАВДАННЯ 1. </a:t>
            </a:r>
            <a:endParaRPr lang="uk-UA" sz="4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5837" y="1790164"/>
            <a:ext cx="10419008" cy="41083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800" b="1" dirty="0" smtClean="0">
                <a:solidFill>
                  <a:schemeClr val="accent2">
                    <a:lumMod val="50000"/>
                  </a:schemeClr>
                </a:solidFill>
              </a:rPr>
              <a:t>З</a:t>
            </a:r>
            <a:r>
              <a:rPr lang="uk-UA" sz="4000" b="1" dirty="0" smtClean="0">
                <a:solidFill>
                  <a:schemeClr val="accent2">
                    <a:lumMod val="50000"/>
                  </a:schemeClr>
                </a:solidFill>
              </a:rPr>
              <a:t>ДІЙСНІТЬ ХІМІЧНІ РЕАКЦІЇ:</a:t>
            </a:r>
          </a:p>
          <a:p>
            <a:pPr algn="ctr"/>
            <a:endParaRPr lang="uk-UA" sz="4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uk-UA" sz="4000" dirty="0" smtClean="0">
                <a:solidFill>
                  <a:schemeClr val="accent2">
                    <a:lumMod val="50000"/>
                  </a:schemeClr>
                </a:solidFill>
              </a:rPr>
              <a:t>А) ГОРІННЯ МАГНІЮ;</a:t>
            </a:r>
          </a:p>
          <a:p>
            <a:pPr algn="ctr"/>
            <a:r>
              <a:rPr lang="uk-UA" sz="4000" dirty="0" smtClean="0">
                <a:solidFill>
                  <a:schemeClr val="accent2">
                    <a:lumMod val="50000"/>
                  </a:schemeClr>
                </a:solidFill>
              </a:rPr>
              <a:t>Б) ОКИСНЕННЯ ЗАЛІЗА;</a:t>
            </a:r>
          </a:p>
          <a:p>
            <a:pPr algn="ctr"/>
            <a:r>
              <a:rPr lang="uk-UA" sz="4000" dirty="0" smtClean="0">
                <a:solidFill>
                  <a:schemeClr val="accent2">
                    <a:lumMod val="50000"/>
                  </a:schemeClr>
                </a:solidFill>
              </a:rPr>
              <a:t>В) ОКИСНЕННЯ СЕЛЕНУ. </a:t>
            </a:r>
            <a:endParaRPr lang="uk-UA" sz="40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0011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3258355" y="167426"/>
            <a:ext cx="4829577" cy="940158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 smtClean="0">
                <a:solidFill>
                  <a:schemeClr val="accent2">
                    <a:lumMod val="50000"/>
                  </a:schemeClr>
                </a:solidFill>
              </a:rPr>
              <a:t>ЗАВДАННЯ 2.</a:t>
            </a:r>
            <a:endParaRPr lang="uk-UA" sz="4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9397" y="1352282"/>
            <a:ext cx="10831133" cy="42757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 smtClean="0">
                <a:solidFill>
                  <a:schemeClr val="accent3">
                    <a:lumMod val="50000"/>
                  </a:schemeClr>
                </a:solidFill>
              </a:rPr>
              <a:t>НАПИШІТЬ РЕАКЦІЇ ВЗАЄМОДІЇ ОСНОВНИХ ТА КИСЛОТНИХ ОКСИДІВ З ВОДОЮ:</a:t>
            </a:r>
          </a:p>
          <a:p>
            <a:pPr algn="ctr"/>
            <a:endParaRPr lang="uk-UA" sz="36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uk-UA" sz="3600" b="1" dirty="0" smtClean="0">
                <a:solidFill>
                  <a:schemeClr val="accent3">
                    <a:lumMod val="50000"/>
                  </a:schemeClr>
                </a:solidFill>
              </a:rPr>
              <a:t>А) ЛІТІЙ ОКСИДУ;</a:t>
            </a:r>
          </a:p>
          <a:p>
            <a:pPr algn="ctr"/>
            <a:r>
              <a:rPr lang="uk-UA" sz="3600" b="1" dirty="0" smtClean="0">
                <a:solidFill>
                  <a:schemeClr val="accent3">
                    <a:lumMod val="50000"/>
                  </a:schemeClr>
                </a:solidFill>
              </a:rPr>
              <a:t>Б) МАГНІЙ ОКСИДУ З ВОДОЮ;</a:t>
            </a:r>
          </a:p>
          <a:p>
            <a:pPr algn="ctr"/>
            <a:r>
              <a:rPr lang="uk-UA" sz="3600" b="1" dirty="0" smtClean="0">
                <a:solidFill>
                  <a:schemeClr val="accent3">
                    <a:lumMod val="50000"/>
                  </a:schemeClr>
                </a:solidFill>
              </a:rPr>
              <a:t>В) НІТРОГЕН (</a:t>
            </a:r>
            <a:r>
              <a:rPr lang="en-US" sz="3600" b="1" dirty="0" smtClean="0">
                <a:solidFill>
                  <a:schemeClr val="accent3">
                    <a:lumMod val="50000"/>
                  </a:schemeClr>
                </a:solidFill>
              </a:rPr>
              <a:t>V</a:t>
            </a:r>
            <a:r>
              <a:rPr lang="uk-UA" sz="3600" b="1" dirty="0" smtClean="0">
                <a:solidFill>
                  <a:schemeClr val="accent3">
                    <a:lumMod val="50000"/>
                  </a:schemeClr>
                </a:solidFill>
              </a:rPr>
              <a:t>) ОКСИДУ З ВОДОЮ;</a:t>
            </a:r>
          </a:p>
          <a:p>
            <a:pPr algn="ctr"/>
            <a:r>
              <a:rPr lang="uk-UA" sz="3600" b="1" dirty="0" smtClean="0">
                <a:solidFill>
                  <a:schemeClr val="accent3">
                    <a:lumMod val="50000"/>
                  </a:schemeClr>
                </a:solidFill>
              </a:rPr>
              <a:t>Г) ХРОМ (</a:t>
            </a:r>
            <a:r>
              <a:rPr lang="en-US" sz="3600" b="1" dirty="0" smtClean="0">
                <a:solidFill>
                  <a:schemeClr val="accent3">
                    <a:lumMod val="50000"/>
                  </a:schemeClr>
                </a:solidFill>
              </a:rPr>
              <a:t>VI</a:t>
            </a:r>
            <a:r>
              <a:rPr lang="uk-UA" sz="3600" b="1" dirty="0" smtClean="0">
                <a:solidFill>
                  <a:schemeClr val="accent3">
                    <a:lumMod val="50000"/>
                  </a:schemeClr>
                </a:solidFill>
              </a:rPr>
              <a:t>) ОКСИД З ВОДОЮ.</a:t>
            </a:r>
            <a:endParaRPr lang="uk-UA" sz="36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5942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28800" y="309093"/>
            <a:ext cx="7959143" cy="7598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dirty="0" smtClean="0"/>
              <a:t>Завдання 3. </a:t>
            </a:r>
            <a:endParaRPr lang="uk-UA" sz="4000" b="1" dirty="0"/>
          </a:p>
        </p:txBody>
      </p:sp>
      <p:sp>
        <p:nvSpPr>
          <p:cNvPr id="3" name="Овал 2"/>
          <p:cNvSpPr/>
          <p:nvPr/>
        </p:nvSpPr>
        <p:spPr>
          <a:xfrm>
            <a:off x="669700" y="1300766"/>
            <a:ext cx="10889087" cy="499700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b="1" dirty="0" smtClean="0">
                <a:solidFill>
                  <a:schemeClr val="accent3">
                    <a:lumMod val="50000"/>
                  </a:schemeClr>
                </a:solidFill>
              </a:rPr>
              <a:t>Напишіть реакції розкладу таких нерозчинних основ:</a:t>
            </a:r>
          </a:p>
          <a:p>
            <a:pPr algn="ctr"/>
            <a:r>
              <a:rPr lang="uk-UA" sz="44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  <a:p>
            <a:pPr algn="ctr"/>
            <a:r>
              <a:rPr lang="uk-UA" sz="4400" b="1" dirty="0" smtClean="0">
                <a:solidFill>
                  <a:schemeClr val="accent3">
                    <a:lumMod val="50000"/>
                  </a:schemeClr>
                </a:solidFill>
              </a:rPr>
              <a:t>А) алюміній гідроксиду;</a:t>
            </a:r>
          </a:p>
          <a:p>
            <a:pPr algn="ctr"/>
            <a:r>
              <a:rPr lang="uk-UA" sz="4400" b="1" dirty="0" smtClean="0">
                <a:solidFill>
                  <a:schemeClr val="accent3">
                    <a:lumMod val="50000"/>
                  </a:schemeClr>
                </a:solidFill>
              </a:rPr>
              <a:t>Б) хром (ІІІ) гідроксиду;</a:t>
            </a:r>
          </a:p>
          <a:p>
            <a:pPr algn="ctr"/>
            <a:r>
              <a:rPr lang="uk-UA" sz="4400" b="1" dirty="0" smtClean="0">
                <a:solidFill>
                  <a:schemeClr val="accent3">
                    <a:lumMod val="50000"/>
                  </a:schemeClr>
                </a:solidFill>
              </a:rPr>
              <a:t>Г) </a:t>
            </a:r>
            <a:r>
              <a:rPr lang="uk-UA" sz="4400" b="1" dirty="0" err="1" smtClean="0">
                <a:solidFill>
                  <a:schemeClr val="accent3">
                    <a:lumMod val="50000"/>
                  </a:schemeClr>
                </a:solidFill>
              </a:rPr>
              <a:t>ферум</a:t>
            </a:r>
            <a:r>
              <a:rPr lang="uk-UA" sz="4400" b="1" dirty="0" smtClean="0">
                <a:solidFill>
                  <a:schemeClr val="accent3">
                    <a:lumMod val="50000"/>
                  </a:schemeClr>
                </a:solidFill>
              </a:rPr>
              <a:t> (ІІ) гідроксиду.</a:t>
            </a:r>
            <a:endParaRPr lang="uk-UA" sz="44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841559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47</TotalTime>
  <Words>320</Words>
  <Application>Microsoft Office PowerPoint</Application>
  <PresentationFormat>Широкоэкранный</PresentationFormat>
  <Paragraphs>62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Aharoni</vt:lpstr>
      <vt:lpstr>Arial</vt:lpstr>
      <vt:lpstr>Calibri</vt:lpstr>
      <vt:lpstr>Calibri Light</vt:lpstr>
      <vt:lpstr>Wingdings</vt:lpstr>
      <vt:lpstr>Ретро</vt:lpstr>
      <vt:lpstr>Урок 2. 8 клас  Реакції  розкладу, сполучення</vt:lpstr>
      <vt:lpstr>Мета: </vt:lpstr>
      <vt:lpstr>Реакція сполучення</vt:lpstr>
      <vt:lpstr>РЕАКЦІЇ СПОЛУЧЕННЯ – ГОРІННЯ ФОСФОРУ </vt:lpstr>
      <vt:lpstr>Презентация PowerPoint</vt:lpstr>
      <vt:lpstr>РЕАКЦІЯ РОЗКЛАДУ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2. 8 клас  Реакції  розкладу, сполучення</dc:title>
  <dc:creator>6670</dc:creator>
  <cp:lastModifiedBy>6670</cp:lastModifiedBy>
  <cp:revision>7</cp:revision>
  <dcterms:created xsi:type="dcterms:W3CDTF">2021-07-28T20:00:17Z</dcterms:created>
  <dcterms:modified xsi:type="dcterms:W3CDTF">2021-07-28T20:48:15Z</dcterms:modified>
</cp:coreProperties>
</file>