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74" r:id="rId8"/>
    <p:sldId id="264" r:id="rId9"/>
    <p:sldId id="271" r:id="rId10"/>
    <p:sldId id="261" r:id="rId11"/>
    <p:sldId id="267" r:id="rId12"/>
    <p:sldId id="268" r:id="rId13"/>
    <p:sldId id="269" r:id="rId14"/>
    <p:sldId id="272" r:id="rId15"/>
    <p:sldId id="260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88b5wqu523" TargetMode="External"/><Relationship Id="rId2" Type="http://schemas.openxmlformats.org/officeDocument/2006/relationships/hyperlink" Target="https://learningapps.org/771500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slide" Target="slide8.xml"/><Relationship Id="rId5" Type="http://schemas.openxmlformats.org/officeDocument/2006/relationships/audio" Target="../media/audio1.wav"/><Relationship Id="rId10" Type="http://schemas.openxmlformats.org/officeDocument/2006/relationships/image" Target="../media/image14.jpeg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200800" cy="18288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FFFF00"/>
                </a:solidFill>
              </a:rPr>
              <a:t>Географ</a:t>
            </a:r>
            <a:r>
              <a:rPr lang="uk-UA" sz="8800" dirty="0" err="1" smtClean="0">
                <a:solidFill>
                  <a:srgbClr val="FFFF00"/>
                </a:solidFill>
              </a:rPr>
              <a:t>ія</a:t>
            </a:r>
            <a:r>
              <a:rPr lang="uk-UA" sz="8800" dirty="0" smtClean="0">
                <a:solidFill>
                  <a:srgbClr val="FFFF00"/>
                </a:solidFill>
              </a:rPr>
              <a:t> - наука про Землю</a:t>
            </a:r>
            <a:endParaRPr lang="ru-RU" sz="8800" dirty="0">
              <a:solidFill>
                <a:srgbClr val="FFFF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059832" y="5085184"/>
            <a:ext cx="6084168" cy="1872208"/>
          </a:xfrm>
        </p:spPr>
        <p:txBody>
          <a:bodyPr>
            <a:normAutofit/>
          </a:bodyPr>
          <a:lstStyle/>
          <a:p>
            <a:r>
              <a:rPr lang="uk-UA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“Ніщо</a:t>
            </a:r>
            <a:r>
              <a:rPr lang="uk-UA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так не розвиває мозок людський, як </a:t>
            </a:r>
            <a:r>
              <a:rPr lang="uk-UA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географія”</a:t>
            </a:r>
            <a:r>
              <a:rPr lang="uk-UA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uk-UA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І.Кант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364" name="Picture 4" descr="ÐÐ°ÑÑÐ¸Ð½ÐºÐ¸ Ð¿Ð¾ Ð·Ð°Ð¿ÑÐ¾ÑÑ ÐÐµÐ¾Ð³ÑÐ°ÑÑÑ Ð½Ð°ÑÐºÐ° Ð¿ÑÐ¾ ÐÐµÐ¼Ð»Ñ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988840"/>
            <a:ext cx="2670634" cy="249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 l="12432" t="6061" r="6760" b="12121"/>
          <a:stretch>
            <a:fillRect/>
          </a:stretch>
        </p:blipFill>
        <p:spPr bwMode="auto">
          <a:xfrm>
            <a:off x="0" y="4129147"/>
            <a:ext cx="2627784" cy="2728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44000" cy="6876288"/>
          </a:xfrm>
          <a:prstGeom prst="rect">
            <a:avLst/>
          </a:prstGeom>
          <a:noFill/>
        </p:spPr>
      </p:pic>
      <p:pic>
        <p:nvPicPr>
          <p:cNvPr id="18436" name="Picture 4" descr="ÐÐ°ÑÑÐ¸Ð½ÐºÐ¸ Ð¿Ð¾ Ð·Ð°Ð¿ÑÐ¾ÑÑ Ð±ÑÐ´ÑÐ²ÐµÐ»ÑÐ½Ð¸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60848"/>
            <a:ext cx="2349542" cy="3825011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0"/>
            <a:ext cx="8136904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Для чого людині потрібні географічні знання 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39952" y="1700808"/>
            <a:ext cx="4680520" cy="4608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u="sng" dirty="0" smtClean="0">
                <a:solidFill>
                  <a:srgbClr val="C00000"/>
                </a:solidFill>
              </a:rPr>
              <a:t>Будівельнику </a:t>
            </a:r>
            <a:r>
              <a:rPr lang="uk-UA" sz="3200" b="1" dirty="0" smtClean="0">
                <a:solidFill>
                  <a:schemeClr val="tx1"/>
                </a:solidFill>
              </a:rPr>
              <a:t>потрібні знання про рельєф і гірські породи місцевості, щоб правильно закласти фундамент і звести споруду 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44000" cy="6876288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0"/>
            <a:ext cx="8136904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Для чого людині потрібні географічні знання 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1700808"/>
            <a:ext cx="3600400" cy="3600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u="sng" dirty="0" smtClean="0">
                <a:solidFill>
                  <a:srgbClr val="C00000"/>
                </a:solidFill>
              </a:rPr>
              <a:t>Мореплавець 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має точно знати опис шляху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4578" name="Picture 2" descr="ÐÐ°ÑÑÐ¸Ð½ÐºÐ¸ Ð¿Ð¾ Ð·Ð°Ð¿ÑÐ¾ÑÑ Ð¼Ð¾ÑÐµÐ¿Ð»Ð°Ð²ÐµÑÑ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3384376" cy="4617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44000" cy="6876288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0"/>
            <a:ext cx="8136904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Для чого людині потрібні географічні знання 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1700808"/>
            <a:ext cx="3960440" cy="43204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u="sng" dirty="0" smtClean="0">
                <a:solidFill>
                  <a:srgbClr val="C00000"/>
                </a:solidFill>
              </a:rPr>
              <a:t>Державний діяч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має бути обізнаним в особливостях розвитку господарства своєї держави та окремих країн</a:t>
            </a:r>
          </a:p>
        </p:txBody>
      </p:sp>
      <p:pic>
        <p:nvPicPr>
          <p:cNvPr id="25602" name="Picture 2" descr="ÐÐ°ÑÑÐ¸Ð½ÐºÐ¸ Ð¿Ð¾ Ð·Ð°Ð¿ÑÐ¾ÑÑ Ð´ÐµÑÐ¶Ð°Ð²Ð½Ð¸Ð¹ Ð´ÑÑÑ Ð½Ð° Ð·Ð°Ð²Ð¾Ð´Ñ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4832062" cy="3578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44000" cy="6876288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0"/>
            <a:ext cx="8136904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Для чого людині потрібні географічні знання 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2060848"/>
            <a:ext cx="3960440" cy="4608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u="sng" dirty="0" smtClean="0">
                <a:solidFill>
                  <a:srgbClr val="C00000"/>
                </a:solidFill>
              </a:rPr>
              <a:t>Еколог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має знати особливості всіх компонентів природи й розуміти, як вони </a:t>
            </a:r>
            <a:r>
              <a:rPr lang="uk-UA" sz="3200" b="1" dirty="0" err="1" smtClean="0">
                <a:solidFill>
                  <a:schemeClr val="tx1"/>
                </a:solidFill>
              </a:rPr>
              <a:t>пов</a:t>
            </a:r>
            <a:r>
              <a:rPr lang="en-US" sz="3200" b="1" dirty="0" smtClean="0">
                <a:solidFill>
                  <a:schemeClr val="tx1"/>
                </a:solidFill>
              </a:rPr>
              <a:t>’</a:t>
            </a:r>
            <a:r>
              <a:rPr lang="uk-UA" sz="3200" b="1" dirty="0" err="1" smtClean="0">
                <a:solidFill>
                  <a:schemeClr val="tx1"/>
                </a:solidFill>
              </a:rPr>
              <a:t>язані</a:t>
            </a:r>
            <a:r>
              <a:rPr lang="uk-UA" sz="3200" b="1" dirty="0" smtClean="0">
                <a:solidFill>
                  <a:schemeClr val="tx1"/>
                </a:solidFill>
              </a:rPr>
              <a:t> між собою</a:t>
            </a:r>
          </a:p>
        </p:txBody>
      </p:sp>
      <p:pic>
        <p:nvPicPr>
          <p:cNvPr id="26626" name="Picture 2" descr="ÐÐ°ÑÑÐ¸Ð½ÐºÐ¸ Ð¿Ð¾ Ð·Ð°Ð¿ÑÐ¾ÑÑ ÐµÐºÐ¾Ð»Ð¾Ð³"/>
          <p:cNvPicPr>
            <a:picLocks noChangeAspect="1" noChangeArrowheads="1"/>
          </p:cNvPicPr>
          <p:nvPr/>
        </p:nvPicPr>
        <p:blipFill>
          <a:blip r:embed="rId3" cstate="print"/>
          <a:srcRect l="10616" b="12000"/>
          <a:stretch>
            <a:fillRect/>
          </a:stretch>
        </p:blipFill>
        <p:spPr bwMode="auto">
          <a:xfrm>
            <a:off x="-108520" y="2204864"/>
            <a:ext cx="5149080" cy="3168352"/>
          </a:xfrm>
          <a:prstGeom prst="rect">
            <a:avLst/>
          </a:prstGeom>
          <a:noFill/>
        </p:spPr>
      </p:pic>
      <p:pic>
        <p:nvPicPr>
          <p:cNvPr id="26628" name="Picture 4" descr="ÐÐ°ÑÑÐ¸Ð½ÐºÐ¸ Ð¿Ð¾ Ð·Ð°Ð¿ÑÐ¾ÑÑ ÐµÐºÐ¾Ð»Ð¾Ð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12776"/>
            <a:ext cx="1421043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Інтерактивні вправи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75040" cy="4525963"/>
          </a:xfrm>
        </p:spPr>
        <p:txBody>
          <a:bodyPr/>
          <a:lstStyle/>
          <a:p>
            <a:r>
              <a:rPr lang="uk-UA" u="sng" dirty="0">
                <a:hlinkClick r:id="rId2"/>
              </a:rPr>
              <a:t>https://</a:t>
            </a:r>
            <a:r>
              <a:rPr lang="uk-UA" u="sng" dirty="0" smtClean="0">
                <a:hlinkClick r:id="rId2"/>
              </a:rPr>
              <a:t>learningapps.org/7715005</a:t>
            </a:r>
            <a:endParaRPr lang="uk-UA" u="sng" dirty="0" smtClean="0"/>
          </a:p>
          <a:p>
            <a:r>
              <a:rPr lang="uk-UA" dirty="0">
                <a:hlinkClick r:id="rId3"/>
              </a:rPr>
              <a:t>https://learningapps.org/display?v=p88b5wqu523</a:t>
            </a:r>
            <a:r>
              <a:rPr lang="uk-UA" dirty="0"/>
              <a:t> </a:t>
            </a:r>
            <a:endParaRPr lang="ru-RU" dirty="0"/>
          </a:p>
          <a:p>
            <a:r>
              <a:rPr lang="uk-UA" u="sng" dirty="0" smtClean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226177"/>
            <a:ext cx="5976664" cy="3366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8335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Ð°ÑÑÐ¸Ð½ÐºÐ¸ Ð¿Ð¾ Ð·Ð°Ð¿ÑÐ¾ÑÑ Ð·ÐµÐ¼Ð½Ð¾Ð¹ ÑÐ°Ñ ÑÐ¾Ð½ Ð´Ð»Ñ Ð¿ÑÐµÐ·ÐµÐ½ÑÐ°ÑÐ¸Ð¸ Ð¿Ð¾ Ð³ÐµÐ¾Ð³ÑÐ°Ñ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283968" y="764704"/>
            <a:ext cx="4608512" cy="24482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/>
              <a:t>Дякую за увагу!</a:t>
            </a:r>
            <a:endParaRPr lang="ru-RU" sz="6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Опрацюйте параграф 1</a:t>
            </a:r>
            <a:endParaRPr lang="ru-RU" dirty="0"/>
          </a:p>
          <a:p>
            <a:r>
              <a:rPr lang="uk-UA" dirty="0"/>
              <a:t>Складіть </a:t>
            </a:r>
            <a:r>
              <a:rPr lang="uk-UA" b="1" i="1" dirty="0"/>
              <a:t>твір-есе: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«Як </a:t>
            </a:r>
            <a:r>
              <a:rPr lang="ru-RU" dirty="0" err="1"/>
              <a:t>знання</a:t>
            </a:r>
            <a:r>
              <a:rPr lang="ru-RU" dirty="0"/>
              <a:t> про Землю </a:t>
            </a:r>
            <a:r>
              <a:rPr lang="ru-RU" dirty="0" err="1"/>
              <a:t>вплинули</a:t>
            </a:r>
            <a:r>
              <a:rPr lang="ru-RU" dirty="0"/>
              <a:t> на </a:t>
            </a:r>
            <a:r>
              <a:rPr lang="ru-RU" dirty="0" smtClean="0"/>
              <a:t>…</a:t>
            </a:r>
          </a:p>
          <a:p>
            <a:pPr marL="0" lv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обрання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відпочинку</a:t>
            </a:r>
            <a:r>
              <a:rPr lang="ru-RU" dirty="0"/>
              <a:t> </a:t>
            </a:r>
            <a:r>
              <a:rPr lang="ru-RU" dirty="0" err="1"/>
              <a:t>влітку</a:t>
            </a:r>
            <a:r>
              <a:rPr lang="ru-RU" dirty="0"/>
              <a:t>/</a:t>
            </a:r>
            <a:r>
              <a:rPr lang="ru-RU" dirty="0" err="1"/>
              <a:t>підготовку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 й </a:t>
            </a:r>
            <a:r>
              <a:rPr lang="ru-RU" dirty="0" err="1"/>
              <a:t>взуття</a:t>
            </a:r>
            <a:r>
              <a:rPr lang="ru-RU" dirty="0"/>
              <a:t> </a:t>
            </a:r>
            <a:r>
              <a:rPr lang="ru-RU" dirty="0" err="1"/>
              <a:t>напередодні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в </a:t>
            </a:r>
            <a:r>
              <a:rPr lang="ru-RU" dirty="0" err="1"/>
              <a:t>школі</a:t>
            </a:r>
            <a:r>
              <a:rPr lang="ru-RU" dirty="0"/>
              <a:t>/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поїздки</a:t>
            </a:r>
            <a:r>
              <a:rPr lang="ru-RU" dirty="0"/>
              <a:t>/</a:t>
            </a:r>
            <a:r>
              <a:rPr lang="ru-RU" dirty="0" err="1"/>
              <a:t>ін</a:t>
            </a:r>
            <a:r>
              <a:rPr lang="ru-RU" dirty="0"/>
              <a:t>.)».</a:t>
            </a:r>
          </a:p>
          <a:p>
            <a:pPr marL="0" indent="0" algn="just">
              <a:buNone/>
            </a:pPr>
            <a:r>
              <a:rPr lang="uk-UA" dirty="0"/>
              <a:t>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439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Ð¾Ð½ Ð´Ð»Ñ Ð¿ÑÐµÐ·ÐµÐ½ÑÐ°ÑÑÑ Ð³ÐµÐ¾Ð³ÑÐ°ÑÑ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76456" cy="1362456"/>
          </a:xfrm>
        </p:spPr>
        <p:txBody>
          <a:bodyPr/>
          <a:lstStyle/>
          <a:p>
            <a:r>
              <a:rPr lang="uk-UA" dirty="0" smtClean="0"/>
              <a:t>      Про науку </a:t>
            </a:r>
            <a:r>
              <a:rPr lang="uk-UA" dirty="0" err="1" smtClean="0"/>
              <a:t>“географія”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700808"/>
            <a:ext cx="8568952" cy="3600400"/>
          </a:xfrm>
        </p:spPr>
        <p:txBody>
          <a:bodyPr>
            <a:normAutofit fontScale="92500"/>
          </a:bodyPr>
          <a:lstStyle/>
          <a:p>
            <a:pPr algn="ctr"/>
            <a:r>
              <a:rPr lang="uk-UA" sz="6600" b="1" dirty="0" smtClean="0">
                <a:solidFill>
                  <a:schemeClr val="bg1"/>
                </a:solidFill>
              </a:rPr>
              <a:t>Г  е  о   г  р  а  ф  і  я</a:t>
            </a:r>
          </a:p>
          <a:p>
            <a:r>
              <a:rPr lang="uk-UA" sz="4400" b="1" dirty="0" smtClean="0">
                <a:solidFill>
                  <a:schemeClr val="bg1"/>
                </a:solidFill>
              </a:rPr>
              <a:t>     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uk-UA" sz="4400" b="1" dirty="0" smtClean="0">
                <a:solidFill>
                  <a:schemeClr val="bg1"/>
                </a:solidFill>
              </a:rPr>
              <a:t>    </a:t>
            </a:r>
            <a:r>
              <a:rPr lang="en-US" sz="4400" b="1" dirty="0" smtClean="0">
                <a:solidFill>
                  <a:schemeClr val="bg1"/>
                </a:solidFill>
              </a:rPr>
              <a:t>g e o              </a:t>
            </a:r>
            <a:r>
              <a:rPr lang="uk-UA" sz="4400" b="1" dirty="0" smtClean="0">
                <a:solidFill>
                  <a:schemeClr val="bg1"/>
                </a:solidFill>
              </a:rPr>
              <a:t>   </a:t>
            </a:r>
            <a:r>
              <a:rPr lang="en-US" sz="4400" b="1" dirty="0" smtClean="0">
                <a:solidFill>
                  <a:schemeClr val="bg1"/>
                </a:solidFill>
              </a:rPr>
              <a:t> g r a p h o</a:t>
            </a:r>
          </a:p>
          <a:p>
            <a:endParaRPr lang="en-US" sz="4400" b="1" dirty="0" smtClean="0">
              <a:solidFill>
                <a:schemeClr val="bg1"/>
              </a:solidFill>
            </a:endParaRPr>
          </a:p>
          <a:p>
            <a:r>
              <a:rPr lang="en-US" sz="4400" b="1" dirty="0" smtClean="0">
                <a:solidFill>
                  <a:schemeClr val="bg1"/>
                </a:solidFill>
              </a:rPr>
              <a:t>  </a:t>
            </a:r>
            <a:r>
              <a:rPr lang="uk-UA" sz="4400" b="1" dirty="0" smtClean="0">
                <a:solidFill>
                  <a:schemeClr val="bg1"/>
                </a:solidFill>
              </a:rPr>
              <a:t>  Земля   +     пишу   =  </a:t>
            </a:r>
            <a:r>
              <a:rPr lang="uk-UA" sz="4400" b="1" dirty="0" err="1" smtClean="0">
                <a:solidFill>
                  <a:schemeClr val="bg1"/>
                </a:solidFill>
              </a:rPr>
              <a:t>землеопис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1619672" y="2276872"/>
            <a:ext cx="792088" cy="2376264"/>
          </a:xfrm>
          <a:prstGeom prst="leftBrace">
            <a:avLst>
              <a:gd name="adj1" fmla="val 8333"/>
              <a:gd name="adj2" fmla="val 5117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5472100" y="1088740"/>
            <a:ext cx="864096" cy="482453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Ð½ Ð´Ð»Ñ Ð¿ÑÐµÐ·ÐµÐ½ÑÐ°ÑÑÑ Ð³ÐµÐ¾Ð³ÑÐ°ÑÑ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136904" cy="936104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Коли виникла географія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427985" y="1052736"/>
            <a:ext cx="4716016" cy="5016758"/>
          </a:xfrm>
          <a:prstGeom prst="rect">
            <a:avLst/>
          </a:prstGeom>
          <a:solidFill>
            <a:srgbClr val="CCECF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Основи географії як науки заклав давньогрецький </a:t>
            </a:r>
            <a:r>
              <a:rPr lang="uk-UA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учений та письменник</a:t>
            </a:r>
            <a:r>
              <a:rPr lang="uk-UA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Ератосфен</a:t>
            </a:r>
            <a:r>
              <a:rPr lang="uk-UA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(275 – 195 рр. до н.е.)</a:t>
            </a:r>
            <a:r>
              <a:rPr lang="uk-UA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uk-UA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червня 240 року до н.е. Цю дату можна назвати днем народження географії, а </a:t>
            </a:r>
            <a:r>
              <a:rPr lang="uk-UA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Ератосфена</a:t>
            </a:r>
            <a:r>
              <a:rPr lang="uk-UA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її батьком. </a:t>
            </a:r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38385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 descr="http://img-fotki.yandex.ru/get/4714/126990093.0/0_74c80_95152cd0_XL"/>
          <p:cNvPicPr>
            <a:picLocks noChangeAspect="1" noChangeArrowheads="1"/>
          </p:cNvPicPr>
          <p:nvPr/>
        </p:nvPicPr>
        <p:blipFill>
          <a:blip r:embed="rId5" cstate="print"/>
          <a:srcRect r="44598"/>
          <a:stretch>
            <a:fillRect/>
          </a:stretch>
        </p:blipFill>
        <p:spPr bwMode="auto">
          <a:xfrm>
            <a:off x="4475163" y="0"/>
            <a:ext cx="4668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4" descr="http://wallpaper.goodfon.ru/image/3304-1280x800.jpg"/>
          <p:cNvPicPr>
            <a:picLocks noChangeAspect="1" noChangeArrowheads="1"/>
          </p:cNvPicPr>
          <p:nvPr/>
        </p:nvPicPr>
        <p:blipFill>
          <a:blip r:embed="rId6" cstate="print"/>
          <a:srcRect l="38727" r="20262"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2" descr="Пергамент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304800" cy="304800"/>
          </a:xfrm>
          <a:prstGeom prst="actionButtonBackPrevious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AutoShape 3" descr="Пергамент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ForwardNex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259632" y="0"/>
            <a:ext cx="6696744" cy="1052736"/>
          </a:xfrm>
          <a:prstGeom prst="rect">
            <a:avLst/>
          </a:prstGeom>
          <a:gradFill rotWithShape="1">
            <a:gsLst>
              <a:gs pos="0">
                <a:srgbClr val="FFE1E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ЗАВДАННЯ ГЕОГРАФІЇ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1187624" y="1484784"/>
            <a:ext cx="2879725" cy="504825"/>
          </a:xfrm>
          <a:prstGeom prst="rect">
            <a:avLst/>
          </a:prstGeom>
          <a:gradFill rotWithShape="1">
            <a:gsLst>
              <a:gs pos="0">
                <a:srgbClr val="EBFFEB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 минулому</a:t>
            </a:r>
            <a:endParaRPr lang="ru-RU" sz="24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2771800" y="1052736"/>
            <a:ext cx="0" cy="288031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395536" y="2348880"/>
            <a:ext cx="3959423" cy="2232149"/>
          </a:xfrm>
          <a:prstGeom prst="rect">
            <a:avLst/>
          </a:prstGeom>
          <a:solidFill>
            <a:srgbClr val="FFFFCC">
              <a:alpha val="69803"/>
            </a:srgbClr>
          </a:solidFill>
          <a:ln w="38100" cmpd="dbl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1. Пошук нових земель</a:t>
            </a:r>
          </a:p>
          <a:p>
            <a:pPr marL="342900" indent="-342900"/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та їх описання;</a:t>
            </a:r>
          </a:p>
          <a:p>
            <a:pPr marL="342900" indent="-342900"/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2. Цікавили неосвоєні </a:t>
            </a:r>
          </a:p>
          <a:p>
            <a:pPr marL="342900" indent="-342900"/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землі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4860032" y="1484784"/>
            <a:ext cx="2879725" cy="504825"/>
          </a:xfrm>
          <a:prstGeom prst="rect">
            <a:avLst/>
          </a:prstGeom>
          <a:gradFill rotWithShape="1">
            <a:gsLst>
              <a:gs pos="0">
                <a:srgbClr val="EBFFEB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 наш час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6372200" y="1124744"/>
            <a:ext cx="0" cy="28803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4788024" y="2420888"/>
            <a:ext cx="3960440" cy="3384376"/>
          </a:xfrm>
          <a:prstGeom prst="rect">
            <a:avLst/>
          </a:prstGeom>
          <a:solidFill>
            <a:srgbClr val="FFFFCC">
              <a:alpha val="69803"/>
            </a:srgbClr>
          </a:solidFill>
          <a:ln w="38100" cmpd="dbl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endParaRPr lang="uk-UA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eriod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Закони, за якими </a:t>
            </a:r>
          </a:p>
          <a:p>
            <a:pPr marL="514350" indent="-514350" algn="ctr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розвивається наша</a:t>
            </a:r>
          </a:p>
          <a:p>
            <a:pPr marL="514350" indent="-514350" algn="ctr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планета</a:t>
            </a:r>
          </a:p>
          <a:p>
            <a:pPr marL="514350" indent="-514350" algn="ctr"/>
            <a:endParaRPr lang="uk-UA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2. Охорона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природи;</a:t>
            </a:r>
          </a:p>
          <a:p>
            <a:pPr marL="342900" indent="-342900" algn="ctr"/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Цікавлять найбільш</a:t>
            </a:r>
          </a:p>
          <a:p>
            <a:pPr marL="342900" indent="-342900" algn="ctr"/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заселені території</a:t>
            </a:r>
          </a:p>
          <a:p>
            <a:pPr marL="342900" indent="-342900" algn="ctr"/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25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25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20" grpId="0" animBg="1" autoUpdateAnimBg="0"/>
      <p:bldP spid="21" grpId="0" animBg="1"/>
      <p:bldP spid="22" grpId="0" build="p" animBg="1" autoUpdateAnimBg="0"/>
      <p:bldP spid="23" grpId="0" animBg="1" autoUpdateAnimBg="0"/>
      <p:bldP spid="24" grpId="0" animBg="1"/>
      <p:bldP spid="25" grpId="0" build="p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ÑÐ¾Ð½ Ð´Ð»Ñ Ð¿ÑÐµÐ·ÐµÐ½ÑÐ°ÑÑÑ Ð³ÐµÐ¾Ð³ÑÐ°ÑÑ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83568" y="620688"/>
            <a:ext cx="7920880" cy="48965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tx1"/>
                </a:solidFill>
              </a:rPr>
              <a:t>Отже, </a:t>
            </a:r>
            <a:r>
              <a:rPr lang="uk-UA" sz="4800" b="1" dirty="0" smtClean="0">
                <a:solidFill>
                  <a:schemeClr val="tx1"/>
                </a:solidFill>
              </a:rPr>
              <a:t>сучасна географія </a:t>
            </a:r>
            <a:r>
              <a:rPr lang="uk-UA" sz="4800" dirty="0" smtClean="0">
                <a:solidFill>
                  <a:schemeClr val="tx1"/>
                </a:solidFill>
              </a:rPr>
              <a:t>вивчає об</a:t>
            </a:r>
            <a:r>
              <a:rPr lang="en-US" sz="4800" dirty="0" smtClean="0">
                <a:solidFill>
                  <a:schemeClr val="tx1"/>
                </a:solidFill>
              </a:rPr>
              <a:t>’</a:t>
            </a:r>
            <a:r>
              <a:rPr lang="uk-UA" sz="4800" dirty="0" err="1" smtClean="0">
                <a:solidFill>
                  <a:schemeClr val="tx1"/>
                </a:solidFill>
              </a:rPr>
              <a:t>єкти</a:t>
            </a:r>
            <a:r>
              <a:rPr lang="uk-UA" sz="4800" dirty="0" smtClean="0">
                <a:solidFill>
                  <a:schemeClr val="tx1"/>
                </a:solidFill>
              </a:rPr>
              <a:t>, явища і процеси, що відбуваються в </a:t>
            </a:r>
            <a:r>
              <a:rPr lang="uk-UA" sz="4800" b="1" dirty="0" smtClean="0">
                <a:solidFill>
                  <a:schemeClr val="tx1"/>
                </a:solidFill>
              </a:rPr>
              <a:t>географічній оболонці </a:t>
            </a:r>
            <a:r>
              <a:rPr lang="uk-UA" sz="4800" dirty="0" smtClean="0">
                <a:solidFill>
                  <a:schemeClr val="tx1"/>
                </a:solidFill>
              </a:rPr>
              <a:t>нашої планети 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ÑÐ¾Ð½ Ð´Ð»Ñ Ð¿ÑÐµÐ·ÐµÐ½ÑÐ°ÑÑÑ Ð³ÐµÐ¾Ð³ÑÐ°ÑÑ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83568" y="620688"/>
            <a:ext cx="7920880" cy="48965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</a:rPr>
              <a:t>Сучасна географія - </a:t>
            </a:r>
            <a:r>
              <a:rPr lang="uk-UA" sz="4800" dirty="0" smtClean="0">
                <a:solidFill>
                  <a:schemeClr val="tx1"/>
                </a:solidFill>
              </a:rPr>
              <a:t>це комплекс наук про Землю, що об</a:t>
            </a:r>
            <a:r>
              <a:rPr lang="en-US" sz="4800" dirty="0" smtClean="0">
                <a:solidFill>
                  <a:schemeClr val="tx1"/>
                </a:solidFill>
              </a:rPr>
              <a:t>’</a:t>
            </a:r>
            <a:r>
              <a:rPr lang="uk-UA" sz="4800" dirty="0" err="1" smtClean="0">
                <a:solidFill>
                  <a:schemeClr val="tx1"/>
                </a:solidFill>
              </a:rPr>
              <a:t>єднує</a:t>
            </a:r>
            <a:r>
              <a:rPr lang="uk-UA" sz="4800" dirty="0" smtClean="0">
                <a:solidFill>
                  <a:schemeClr val="tx1"/>
                </a:solidFill>
              </a:rPr>
              <a:t> знання про природу і людину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Вправа «Подорож у слово»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r>
              <a:rPr lang="uk-UA" b="1" dirty="0" err="1"/>
              <a:t>Географí́чні</a:t>
            </a:r>
            <a:r>
              <a:rPr lang="uk-UA" b="1" dirty="0"/>
              <a:t> </a:t>
            </a:r>
            <a:r>
              <a:rPr lang="uk-UA" b="1" dirty="0" err="1"/>
              <a:t>об'є́кти</a:t>
            </a:r>
            <a:r>
              <a:rPr lang="uk-UA" dirty="0"/>
              <a:t> —</a:t>
            </a:r>
            <a:r>
              <a:rPr lang="ru-RU" dirty="0"/>
              <a:t> </a:t>
            </a:r>
            <a:r>
              <a:rPr lang="uk-UA" dirty="0"/>
              <a:t>природні або штучні, цілісні і відносно стабільні географічні утворення, що характеризуються певним місцем розташування на поверхні Землі та участю у формуванні й зміні ландшафту. 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 descr="За наведеними назви географічних об'єктів Євразії позначте їх на картосхемі  відповідними - Школьные Знания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96830"/>
            <a:ext cx="2705224" cy="226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рактична робота: Позначення на контурній карті назв основних географічних  об'єктів Африки | Урок на 2 завдання. Географ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8881" y="4338673"/>
            <a:ext cx="43529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157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http://www2.chappaqua.k12.ny.us/bsfaculty/teamd/Ancient%20Civilizations/images/geograph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Пергамент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304800" cy="304800"/>
          </a:xfrm>
          <a:prstGeom prst="actionButtonBackPrevious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" name="AutoShape 3" descr="Пергамент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043608" y="0"/>
            <a:ext cx="6770067" cy="836613"/>
          </a:xfrm>
          <a:prstGeom prst="rect">
            <a:avLst/>
          </a:prstGeom>
          <a:gradFill rotWithShape="1">
            <a:gsLst>
              <a:gs pos="0">
                <a:srgbClr val="FFE1E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 dirty="0">
                <a:solidFill>
                  <a:srgbClr val="FF3300"/>
                </a:solidFill>
                <a:latin typeface="Arial Black" pitchFamily="34" charset="0"/>
                <a:cs typeface="Times New Roman" pitchFamily="18" charset="0"/>
              </a:rPr>
              <a:t>Г  Е  О  Г  Р  А  Ф  І  Я</a:t>
            </a:r>
            <a:endParaRPr lang="ru-RU" sz="4000" b="1" dirty="0">
              <a:solidFill>
                <a:srgbClr val="FF33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36538" y="1038225"/>
            <a:ext cx="2895600" cy="1095375"/>
          </a:xfrm>
          <a:prstGeom prst="rect">
            <a:avLst/>
          </a:prstGeom>
          <a:gradFill rotWithShape="1">
            <a:gsLst>
              <a:gs pos="0">
                <a:srgbClr val="EBFFEB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uk-UA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Фізична </a:t>
            </a:r>
          </a:p>
          <a:p>
            <a:pPr algn="r"/>
            <a:r>
              <a:rPr lang="uk-UA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географія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698625" y="868363"/>
            <a:ext cx="0" cy="1444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2852936"/>
            <a:ext cx="3147120" cy="2880320"/>
          </a:xfrm>
          <a:prstGeom prst="rect">
            <a:avLst/>
          </a:prstGeom>
          <a:solidFill>
            <a:srgbClr val="FFFFCC">
              <a:alpha val="79999"/>
            </a:srgbClr>
          </a:solidFill>
          <a:ln w="38100" cmpd="dbl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природнича наука </a:t>
            </a:r>
            <a:endParaRPr lang="uk-UA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про закономірності </a:t>
            </a: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розміщення </a:t>
            </a:r>
            <a:endParaRPr lang="uk-UA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природних</a:t>
            </a:r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об'єктів та явищ.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225800" y="1038225"/>
            <a:ext cx="2751138" cy="1526679"/>
          </a:xfrm>
          <a:prstGeom prst="rect">
            <a:avLst/>
          </a:prstGeom>
          <a:gradFill rotWithShape="1">
            <a:gsLst>
              <a:gs pos="0">
                <a:srgbClr val="EBFFEB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uk-UA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Економічна і</a:t>
            </a:r>
          </a:p>
          <a:p>
            <a:pPr algn="r"/>
            <a:r>
              <a:rPr lang="uk-UA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соціальна </a:t>
            </a:r>
          </a:p>
          <a:p>
            <a:pPr algn="r"/>
            <a:r>
              <a:rPr lang="uk-UA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географія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4687888" y="868363"/>
            <a:ext cx="0" cy="1444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275856" y="3284984"/>
            <a:ext cx="2592288" cy="3168352"/>
          </a:xfrm>
          <a:prstGeom prst="rect">
            <a:avLst/>
          </a:prstGeom>
          <a:solidFill>
            <a:srgbClr val="FFFFCC">
              <a:alpha val="79999"/>
            </a:srgbClr>
          </a:solidFill>
          <a:ln w="38100" cmpd="dbl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суспільна наука </a:t>
            </a:r>
            <a:endParaRPr lang="uk-UA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про</a:t>
            </a: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закономірності </a:t>
            </a:r>
          </a:p>
          <a:p>
            <a:pPr algn="ctr"/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розміщення </a:t>
            </a:r>
            <a:endParaRPr lang="uk-UA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господарства.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6084888" y="1038225"/>
            <a:ext cx="2951162" cy="1095375"/>
          </a:xfrm>
          <a:prstGeom prst="rect">
            <a:avLst/>
          </a:prstGeom>
          <a:gradFill rotWithShape="1">
            <a:gsLst>
              <a:gs pos="0">
                <a:srgbClr val="EBFFEB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uk-UA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Картографія</a:t>
            </a:r>
          </a:p>
          <a:p>
            <a:pPr algn="r"/>
            <a:r>
              <a:rPr lang="uk-UA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і топографія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618413" y="868363"/>
            <a:ext cx="0" cy="1444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6084168" y="2780928"/>
            <a:ext cx="2951162" cy="2880320"/>
          </a:xfrm>
          <a:prstGeom prst="rect">
            <a:avLst/>
          </a:prstGeom>
          <a:solidFill>
            <a:srgbClr val="FFFFCC">
              <a:alpha val="79999"/>
            </a:srgbClr>
          </a:solidFill>
          <a:ln w="38100" cmpd="dbl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природничі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науки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про правила </a:t>
            </a:r>
          </a:p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складання</a:t>
            </a: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карт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планів.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&amp;Kcy;&amp;acy;&amp;rcy;&amp;tcy;&amp;icy;&amp;ncy;&amp;kcy;&amp;acy; 7 &amp;icy;&amp;zcy; 1597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4704"/>
            <a:ext cx="115252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upload.wikimedia.org/wikipedia/commons/8/8d/Factory_1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132856"/>
            <a:ext cx="12255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http://spox.ru/uploads/classification/cards/kompass_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1772816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23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7681913" y="317182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ru-RU" sz="2400" dirty="0">
                <a:solidFill>
                  <a:schemeClr val="accent6"/>
                </a:solidFill>
                <a:latin typeface="Times New Roman" pitchFamily="18" charset="0"/>
                <a:sym typeface="Wingdings 2" pitchFamily="18" charset="2"/>
              </a:rPr>
              <a:t></a:t>
            </a: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1547664" y="2132856"/>
            <a:ext cx="0" cy="108012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7524328" y="2132856"/>
            <a:ext cx="0" cy="93610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4644008" y="2564904"/>
            <a:ext cx="0" cy="93610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SND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80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5" grpId="0" autoUpdateAnimBg="0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1932" t="12135" r="22445" b="17600"/>
          <a:stretch/>
        </p:blipFill>
        <p:spPr>
          <a:xfrm>
            <a:off x="2937" y="0"/>
            <a:ext cx="9160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086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350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Географія - наука про Землю</vt:lpstr>
      <vt:lpstr>      Про науку “географія”</vt:lpstr>
      <vt:lpstr>Коли виникла географія</vt:lpstr>
      <vt:lpstr>Слайд 4</vt:lpstr>
      <vt:lpstr>Слайд 5</vt:lpstr>
      <vt:lpstr>Слайд 6</vt:lpstr>
      <vt:lpstr>Вправа «Подорож у слово» </vt:lpstr>
      <vt:lpstr>Слайд 8</vt:lpstr>
      <vt:lpstr>Слайд 9</vt:lpstr>
      <vt:lpstr>Слайд 10</vt:lpstr>
      <vt:lpstr>Слайд 11</vt:lpstr>
      <vt:lpstr>Слайд 12</vt:lpstr>
      <vt:lpstr>Слайд 13</vt:lpstr>
      <vt:lpstr>Інтерактивні вправи</vt:lpstr>
      <vt:lpstr>Слайд 15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Географія - наука про Землю</dc:title>
  <dc:creator>ПП</dc:creator>
  <cp:lastModifiedBy>user</cp:lastModifiedBy>
  <cp:revision>16</cp:revision>
  <dcterms:created xsi:type="dcterms:W3CDTF">2019-09-08T15:48:26Z</dcterms:created>
  <dcterms:modified xsi:type="dcterms:W3CDTF">2023-09-05T08:22:10Z</dcterms:modified>
</cp:coreProperties>
</file>