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75" r:id="rId6"/>
    <p:sldId id="276" r:id="rId7"/>
    <p:sldId id="260" r:id="rId8"/>
    <p:sldId id="261" r:id="rId9"/>
    <p:sldId id="262" r:id="rId10"/>
    <p:sldId id="263" r:id="rId11"/>
    <p:sldId id="264" r:id="rId12"/>
    <p:sldId id="279" r:id="rId13"/>
    <p:sldId id="278" r:id="rId14"/>
    <p:sldId id="277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6E5241-07E5-47DA-9AB7-FB11CE7B0F79}" type="datetimeFigureOut">
              <a:rPr lang="ru-RU" smtClean="0"/>
              <a:t>02.12.2015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6E35C-C247-4A6E-9BFD-AA7B6B0A3C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297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6E35C-C247-4A6E-9BFD-AA7B6B0A3CE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094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44824"/>
            <a:ext cx="7175351" cy="2232248"/>
          </a:xfrm>
          <a:effectLst>
            <a:glow rad="127000">
              <a:schemeClr val="accent1"/>
            </a:glow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</a:effectLst>
        </p:spPr>
        <p:txBody>
          <a:bodyPr/>
          <a:lstStyle/>
          <a:p>
            <a:pPr marL="182880" indent="0" algn="ctr">
              <a:buNone/>
            </a:pPr>
            <a:r>
              <a:rPr lang="uk-UA" sz="6600" dirty="0" smtClean="0">
                <a:latin typeface="Monotype Corsiva" pitchFamily="66" charset="0"/>
              </a:rPr>
              <a:t>Тема уроку:</a:t>
            </a:r>
            <a:r>
              <a:rPr lang="uk-UA" sz="7200" dirty="0" smtClean="0">
                <a:latin typeface="Monotype Corsiva" pitchFamily="66" charset="0"/>
              </a:rPr>
              <a:t/>
            </a:r>
            <a:br>
              <a:rPr lang="uk-UA" sz="7200" dirty="0" smtClean="0">
                <a:latin typeface="Monotype Corsiva" pitchFamily="66" charset="0"/>
              </a:rPr>
            </a:br>
            <a:r>
              <a:rPr lang="uk-UA" sz="7200" dirty="0" smtClean="0">
                <a:latin typeface="Monotype Corsiva" pitchFamily="66" charset="0"/>
              </a:rPr>
              <a:t>Оксиди. Кислоти</a:t>
            </a:r>
            <a:endParaRPr lang="ru-RU" sz="7200" dirty="0"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653135"/>
            <a:ext cx="2691687" cy="2018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38070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54" y="263236"/>
            <a:ext cx="9035479" cy="1484784"/>
          </a:xfrm>
        </p:spPr>
        <p:txBody>
          <a:bodyPr/>
          <a:lstStyle/>
          <a:p>
            <a:pPr marL="0" indent="0" algn="ctr">
              <a:buNone/>
            </a:pPr>
            <a:r>
              <a:rPr lang="uk-UA" sz="3200" i="1" u="sng" dirty="0">
                <a:effectLst/>
              </a:rPr>
              <a:t>Знайдіть зайву речовину в кожному рядку і обведіть, поясніть причину  зайвості: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314778"/>
            <a:ext cx="3960440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en-US" sz="2400" b="1" dirty="0" smtClean="0">
                <a:latin typeface="Times New Roman"/>
                <a:ea typeface="Calibri"/>
                <a:cs typeface="Times New Roman"/>
              </a:rPr>
              <a:t>I.</a:t>
            </a:r>
          </a:p>
          <a:p>
            <a:pPr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en-US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uk-UA" sz="2400" dirty="0" err="1" smtClean="0">
                <a:latin typeface="Times New Roman"/>
                <a:ea typeface="Calibri"/>
                <a:cs typeface="Times New Roman"/>
              </a:rPr>
              <a:t>CuS</a:t>
            </a:r>
            <a:r>
              <a:rPr lang="uk-UA" sz="2400" dirty="0" smtClean="0">
                <a:latin typeface="Times New Roman"/>
                <a:ea typeface="Calibri"/>
                <a:cs typeface="Times New Roman"/>
              </a:rPr>
              <a:t>         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K</a:t>
            </a:r>
            <a:r>
              <a:rPr lang="uk-UA" sz="2400" baseline="-25000" dirty="0">
                <a:latin typeface="Times New Roman"/>
                <a:ea typeface="Calibri"/>
                <a:cs typeface="Times New Roman"/>
              </a:rPr>
              <a:t>2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SO</a:t>
            </a:r>
            <a:r>
              <a:rPr lang="uk-UA" sz="2400" baseline="-25000" dirty="0">
                <a:latin typeface="Times New Roman"/>
                <a:ea typeface="Calibri"/>
                <a:cs typeface="Times New Roman"/>
              </a:rPr>
              <a:t>4     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Mg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(OH)</a:t>
            </a:r>
            <a:r>
              <a:rPr lang="uk-UA" sz="2400" baseline="-25000" dirty="0">
                <a:latin typeface="Times New Roman"/>
                <a:ea typeface="Calibri"/>
                <a:cs typeface="Times New Roman"/>
              </a:rPr>
              <a:t>2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  </a:t>
            </a:r>
            <a:r>
              <a:rPr lang="uk-UA" sz="2400" dirty="0" err="1" smtClean="0">
                <a:latin typeface="Times New Roman"/>
                <a:ea typeface="Calibri"/>
                <a:cs typeface="Times New Roman"/>
              </a:rPr>
              <a:t>NaCl</a:t>
            </a:r>
            <a:r>
              <a:rPr lang="uk-UA" sz="2400" dirty="0" smtClean="0">
                <a:latin typeface="Times New Roman"/>
                <a:ea typeface="Calibri"/>
                <a:cs typeface="Times New Roman"/>
              </a:rPr>
              <a:t>       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FeO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      Na</a:t>
            </a:r>
            <a:r>
              <a:rPr lang="uk-UA" sz="2400" baseline="-25000" dirty="0">
                <a:latin typeface="Times New Roman"/>
                <a:ea typeface="Calibri"/>
                <a:cs typeface="Times New Roman"/>
              </a:rPr>
              <a:t>2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SO</a:t>
            </a:r>
            <a:r>
              <a:rPr lang="uk-UA" sz="2400" baseline="-25000" dirty="0">
                <a:latin typeface="Times New Roman"/>
                <a:ea typeface="Calibri"/>
                <a:cs typeface="Times New Roman"/>
              </a:rPr>
              <a:t>4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r>
              <a:rPr lang="en-US" sz="2400" dirty="0" smtClean="0">
                <a:latin typeface="Times New Roman"/>
                <a:ea typeface="Calibri"/>
              </a:rPr>
              <a:t>   </a:t>
            </a:r>
            <a:r>
              <a:rPr lang="uk-UA" sz="2400" dirty="0" err="1" smtClean="0">
                <a:latin typeface="Times New Roman"/>
                <a:ea typeface="Calibri"/>
              </a:rPr>
              <a:t>NaOH</a:t>
            </a:r>
            <a:r>
              <a:rPr lang="uk-UA" sz="2400" dirty="0" smtClean="0">
                <a:latin typeface="Times New Roman"/>
                <a:ea typeface="Calibri"/>
              </a:rPr>
              <a:t>      </a:t>
            </a:r>
            <a:r>
              <a:rPr lang="uk-UA" sz="2400" dirty="0">
                <a:latin typeface="Times New Roman"/>
                <a:ea typeface="Calibri"/>
              </a:rPr>
              <a:t>CuSO</a:t>
            </a:r>
            <a:r>
              <a:rPr lang="uk-UA" sz="2400" baseline="-25000" dirty="0">
                <a:latin typeface="Times New Roman"/>
                <a:ea typeface="Calibri"/>
              </a:rPr>
              <a:t>4  </a:t>
            </a:r>
            <a:r>
              <a:rPr lang="uk-UA" sz="2400" dirty="0">
                <a:latin typeface="Times New Roman"/>
                <a:ea typeface="Calibri"/>
              </a:rPr>
              <a:t>  </a:t>
            </a:r>
            <a:r>
              <a:rPr lang="uk-UA" sz="2400" dirty="0" err="1">
                <a:latin typeface="Times New Roman"/>
                <a:ea typeface="Calibri"/>
              </a:rPr>
              <a:t>Ca</a:t>
            </a:r>
            <a:r>
              <a:rPr lang="uk-UA" sz="2400" dirty="0">
                <a:latin typeface="Times New Roman"/>
                <a:ea typeface="Calibri"/>
              </a:rPr>
              <a:t>(OH)</a:t>
            </a:r>
            <a:r>
              <a:rPr lang="uk-UA" sz="2400" baseline="-25000" dirty="0">
                <a:latin typeface="Times New Roman"/>
                <a:ea typeface="Calibri"/>
              </a:rPr>
              <a:t>2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2420888"/>
            <a:ext cx="3312368" cy="238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uk-UA" sz="2400" b="1" dirty="0">
                <a:latin typeface="Times New Roman"/>
                <a:ea typeface="Calibri"/>
                <a:cs typeface="Times New Roman"/>
              </a:rPr>
              <a:t>II. 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uk-UA" sz="2400" dirty="0" err="1">
                <a:latin typeface="Times New Roman"/>
                <a:ea typeface="Calibri"/>
                <a:cs typeface="Times New Roman"/>
              </a:rPr>
              <a:t>HCl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     H</a:t>
            </a:r>
            <a:r>
              <a:rPr lang="uk-UA" sz="2400" baseline="-25000" dirty="0">
                <a:latin typeface="Times New Roman"/>
                <a:ea typeface="Calibri"/>
                <a:cs typeface="Times New Roman"/>
              </a:rPr>
              <a:t>2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O         H</a:t>
            </a:r>
            <a:r>
              <a:rPr lang="uk-UA" sz="2400" baseline="-25000" dirty="0">
                <a:latin typeface="Times New Roman"/>
                <a:ea typeface="Calibri"/>
                <a:cs typeface="Times New Roman"/>
              </a:rPr>
              <a:t>2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SO</a:t>
            </a:r>
            <a:r>
              <a:rPr lang="uk-UA" sz="2400" baseline="-25000" dirty="0">
                <a:latin typeface="Times New Roman"/>
                <a:ea typeface="Calibri"/>
                <a:cs typeface="Times New Roman"/>
              </a:rPr>
              <a:t>4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/>
            </a:r>
            <a:br>
              <a:rPr lang="uk-UA" sz="2400" dirty="0">
                <a:latin typeface="Times New Roman"/>
                <a:ea typeface="Calibri"/>
                <a:cs typeface="Times New Roman"/>
              </a:rPr>
            </a:br>
            <a:r>
              <a:rPr lang="uk-UA" sz="2400" dirty="0" err="1">
                <a:latin typeface="Times New Roman"/>
                <a:ea typeface="Calibri"/>
                <a:cs typeface="Times New Roman"/>
              </a:rPr>
              <a:t>CaO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     CaCO</a:t>
            </a:r>
            <a:r>
              <a:rPr lang="uk-UA" sz="2400" baseline="-25000" dirty="0">
                <a:latin typeface="Times New Roman"/>
                <a:ea typeface="Calibri"/>
                <a:cs typeface="Times New Roman"/>
              </a:rPr>
              <a:t>3      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NaCl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r>
              <a:rPr lang="uk-UA" sz="2400" dirty="0" err="1">
                <a:latin typeface="Times New Roman"/>
                <a:ea typeface="Calibri"/>
              </a:rPr>
              <a:t>MgO</a:t>
            </a:r>
            <a:r>
              <a:rPr lang="uk-UA" sz="2400" dirty="0">
                <a:latin typeface="Times New Roman"/>
                <a:ea typeface="Calibri"/>
              </a:rPr>
              <a:t>     H</a:t>
            </a:r>
            <a:r>
              <a:rPr lang="uk-UA" sz="2400" baseline="-25000" dirty="0">
                <a:latin typeface="Times New Roman"/>
                <a:ea typeface="Calibri"/>
              </a:rPr>
              <a:t>2</a:t>
            </a:r>
            <a:r>
              <a:rPr lang="uk-UA" sz="2400" dirty="0">
                <a:latin typeface="Times New Roman"/>
                <a:ea typeface="Calibri"/>
              </a:rPr>
              <a:t>CO</a:t>
            </a:r>
            <a:r>
              <a:rPr lang="uk-UA" sz="2400" baseline="-25000" dirty="0">
                <a:latin typeface="Times New Roman"/>
                <a:ea typeface="Calibri"/>
              </a:rPr>
              <a:t>3       </a:t>
            </a:r>
            <a:r>
              <a:rPr lang="uk-UA" sz="2400" dirty="0">
                <a:latin typeface="Times New Roman"/>
                <a:ea typeface="Calibri"/>
              </a:rPr>
              <a:t>Fe</a:t>
            </a:r>
            <a:r>
              <a:rPr lang="uk-UA" sz="2400" baseline="-25000" dirty="0">
                <a:latin typeface="Times New Roman"/>
                <a:ea typeface="Calibri"/>
              </a:rPr>
              <a:t>2</a:t>
            </a:r>
            <a:r>
              <a:rPr lang="uk-UA" sz="2400" dirty="0">
                <a:latin typeface="Times New Roman"/>
                <a:ea typeface="Calibri"/>
              </a:rPr>
              <a:t>O</a:t>
            </a:r>
            <a:r>
              <a:rPr lang="uk-UA" sz="2400" baseline="-25000" dirty="0">
                <a:latin typeface="Times New Roman"/>
                <a:ea typeface="Calibri"/>
              </a:rPr>
              <a:t>3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2132856"/>
            <a:ext cx="7776864" cy="338437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427984" y="2132856"/>
            <a:ext cx="0" cy="33843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вал 2"/>
          <p:cNvSpPr/>
          <p:nvPr/>
        </p:nvSpPr>
        <p:spPr>
          <a:xfrm>
            <a:off x="2941324" y="2944055"/>
            <a:ext cx="1224136" cy="758021"/>
          </a:xfrm>
          <a:prstGeom prst="ellips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691680" y="3717031"/>
            <a:ext cx="981980" cy="576065"/>
          </a:xfrm>
          <a:prstGeom prst="ellips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89820" y="4293096"/>
            <a:ext cx="1044116" cy="530061"/>
          </a:xfrm>
          <a:prstGeom prst="ellips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720502" y="3145382"/>
            <a:ext cx="864096" cy="612068"/>
          </a:xfrm>
          <a:prstGeom prst="ellips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716016" y="3717031"/>
            <a:ext cx="1004486" cy="679662"/>
          </a:xfrm>
          <a:prstGeom prst="ellips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816059" y="4256334"/>
            <a:ext cx="1004486" cy="648072"/>
          </a:xfrm>
          <a:prstGeom prst="ellips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9493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  <p:bldP spid="3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3999" cy="1577112"/>
          </a:xfrm>
        </p:spPr>
        <p:txBody>
          <a:bodyPr/>
          <a:lstStyle/>
          <a:p>
            <a:pPr marL="0" indent="0" algn="ctr">
              <a:buNone/>
            </a:pPr>
            <a:r>
              <a:rPr lang="uk-UA" sz="3600" i="1" u="sng" dirty="0">
                <a:effectLst/>
              </a:rPr>
              <a:t>«Хрестики – Нулики» (індивідуальна робота)</a:t>
            </a:r>
            <a:endParaRPr lang="ru-RU" sz="3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123683"/>
              </p:ext>
            </p:extLst>
          </p:nvPr>
        </p:nvGraphicFramePr>
        <p:xfrm>
          <a:off x="163511" y="2794762"/>
          <a:ext cx="4120457" cy="3270824"/>
        </p:xfrm>
        <a:graphic>
          <a:graphicData uri="http://schemas.openxmlformats.org/drawingml/2006/table">
            <a:tbl>
              <a:tblPr firstRow="1" firstCol="1" bandRow="1"/>
              <a:tblGrid>
                <a:gridCol w="1289542"/>
                <a:gridCol w="1405213"/>
                <a:gridCol w="1425702"/>
              </a:tblGrid>
              <a:tr h="1191901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NaOH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uk-UA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</a:t>
                      </a:r>
                      <a:r>
                        <a:rPr lang="uk-UA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Na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9809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Na</a:t>
                      </a:r>
                      <a:r>
                        <a:rPr lang="uk-UA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KOH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9114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NaCl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Cu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(OH)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72000" y="178667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latin typeface="Times New Roman"/>
                <a:ea typeface="Calibri"/>
              </a:rPr>
              <a:t>2. Для команди Кислоти викреслити формули солей.</a:t>
            </a:r>
            <a:br>
              <a:rPr lang="uk-UA" dirty="0">
                <a:latin typeface="Times New Roman"/>
                <a:ea typeface="Calibri"/>
              </a:rPr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7728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команди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Оксиди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викреслити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формули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основ.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210716"/>
              </p:ext>
            </p:extLst>
          </p:nvPr>
        </p:nvGraphicFramePr>
        <p:xfrm>
          <a:off x="4716016" y="2794783"/>
          <a:ext cx="4176464" cy="3284658"/>
        </p:xfrm>
        <a:graphic>
          <a:graphicData uri="http://schemas.openxmlformats.org/drawingml/2006/table">
            <a:tbl>
              <a:tblPr firstRow="1" firstCol="1" bandRow="1"/>
              <a:tblGrid>
                <a:gridCol w="1408984"/>
                <a:gridCol w="1431200"/>
                <a:gridCol w="1336280"/>
              </a:tblGrid>
              <a:tr h="1094886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ZnO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Zn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(OH)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SO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4886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ZnCl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NaNO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CaSO</a:t>
                      </a:r>
                      <a:r>
                        <a:rPr lang="uk-UA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4886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Ca(OH)</a:t>
                      </a:r>
                      <a:r>
                        <a:rPr lang="uk-UA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P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H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Овал 2"/>
          <p:cNvSpPr/>
          <p:nvPr/>
        </p:nvSpPr>
        <p:spPr>
          <a:xfrm>
            <a:off x="611560" y="2996952"/>
            <a:ext cx="720080" cy="7920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993567" y="4090927"/>
            <a:ext cx="720080" cy="7920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347864" y="5157192"/>
            <a:ext cx="792088" cy="7920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788024" y="3933056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228184" y="3968615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596336" y="3945276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5807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3" grpId="0" animBg="1"/>
      <p:bldP spid="9" grpId="0" animBg="1"/>
      <p:bldP spid="10" grpId="0" animBg="1"/>
      <p:bldP spid="4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7" cy="1143000"/>
          </a:xfrm>
        </p:spPr>
        <p:txBody>
          <a:bodyPr/>
          <a:lstStyle/>
          <a:p>
            <a:r>
              <a:rPr lang="ru-RU" dirty="0"/>
              <a:t>Конкурс «Детектор </a:t>
            </a:r>
            <a:r>
              <a:rPr lang="ru-RU" dirty="0" err="1"/>
              <a:t>брехні</a:t>
            </a:r>
            <a:r>
              <a:rPr lang="ru-RU" dirty="0"/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052736"/>
            <a:ext cx="8496944" cy="5400600"/>
          </a:xfrm>
        </p:spPr>
        <p:txBody>
          <a:bodyPr>
            <a:normAutofit/>
          </a:bodyPr>
          <a:lstStyle/>
          <a:p>
            <a:pPr marL="502920" indent="-457200">
              <a:buFont typeface="+mj-lt"/>
              <a:buAutoNum type="arabicPeriod"/>
            </a:pPr>
            <a:r>
              <a:rPr lang="ru-RU" dirty="0"/>
              <a:t>Вода </a:t>
            </a:r>
            <a:r>
              <a:rPr lang="ru-RU" dirty="0" err="1"/>
              <a:t>буває</a:t>
            </a:r>
            <a:r>
              <a:rPr lang="ru-RU" dirty="0"/>
              <a:t> у твердому </a:t>
            </a:r>
            <a:r>
              <a:rPr lang="ru-RU" dirty="0" err="1"/>
              <a:t>стані</a:t>
            </a:r>
            <a:r>
              <a:rPr lang="ru-RU" dirty="0"/>
              <a:t>.</a:t>
            </a:r>
          </a:p>
          <a:p>
            <a:pPr marL="502920" indent="-457200">
              <a:buFont typeface="+mj-lt"/>
              <a:buAutoNum type="arabicPeriod"/>
            </a:pPr>
            <a:r>
              <a:rPr lang="ru-RU" dirty="0"/>
              <a:t>Карбон(</a:t>
            </a:r>
            <a:r>
              <a:rPr lang="en-US" dirty="0"/>
              <a:t>II) </a:t>
            </a:r>
            <a:r>
              <a:rPr lang="ru-RU" dirty="0"/>
              <a:t>оксид,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чадний</a:t>
            </a:r>
            <a:r>
              <a:rPr lang="ru-RU" dirty="0"/>
              <a:t> газ, </a:t>
            </a:r>
            <a:r>
              <a:rPr lang="ru-RU" dirty="0" err="1"/>
              <a:t>корисний</a:t>
            </a:r>
            <a:r>
              <a:rPr lang="ru-RU" dirty="0"/>
              <a:t> для </a:t>
            </a:r>
            <a:r>
              <a:rPr lang="ru-RU" dirty="0" err="1"/>
              <a:t>людини</a:t>
            </a:r>
            <a:r>
              <a:rPr lang="ru-RU" dirty="0"/>
              <a:t>. </a:t>
            </a: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r>
              <a:rPr lang="ru-RU" dirty="0" smtClean="0"/>
              <a:t>У </a:t>
            </a:r>
            <a:r>
              <a:rPr lang="ru-RU" dirty="0" err="1"/>
              <a:t>людському</a:t>
            </a:r>
            <a:r>
              <a:rPr lang="ru-RU" dirty="0"/>
              <a:t> </a:t>
            </a:r>
            <a:r>
              <a:rPr lang="ru-RU" dirty="0" err="1"/>
              <a:t>шлунку</a:t>
            </a:r>
            <a:r>
              <a:rPr lang="ru-RU" dirty="0"/>
              <a:t> э кислота. </a:t>
            </a: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r>
              <a:rPr lang="ru-RU" dirty="0" err="1" smtClean="0"/>
              <a:t>Колір</a:t>
            </a:r>
            <a:r>
              <a:rPr lang="ru-RU" dirty="0" smtClean="0"/>
              <a:t> </a:t>
            </a:r>
            <a:r>
              <a:rPr lang="ru-RU" dirty="0"/>
              <a:t>лакмусу в кислотах </a:t>
            </a:r>
            <a:r>
              <a:rPr lang="ru-RU" dirty="0" err="1"/>
              <a:t>червоний</a:t>
            </a:r>
            <a:r>
              <a:rPr lang="ru-RU" dirty="0"/>
              <a:t>. </a:t>
            </a:r>
            <a:endParaRPr lang="ru-RU" dirty="0" smtClean="0"/>
          </a:p>
          <a:p>
            <a:pPr marL="502920" indent="-457200">
              <a:buFont typeface="+mj-lt"/>
              <a:buAutoNum type="arabicPeriod"/>
            </a:pPr>
            <a:r>
              <a:rPr lang="ru-RU" dirty="0" err="1" smtClean="0"/>
              <a:t>Кислоти</a:t>
            </a:r>
            <a:r>
              <a:rPr lang="ru-RU" dirty="0" smtClean="0"/>
              <a:t> </a:t>
            </a:r>
            <a:r>
              <a:rPr lang="ru-RU" dirty="0" err="1"/>
              <a:t>змінюють</a:t>
            </a:r>
            <a:r>
              <a:rPr lang="ru-RU" dirty="0"/>
              <a:t> </a:t>
            </a:r>
            <a:r>
              <a:rPr lang="ru-RU" dirty="0" err="1"/>
              <a:t>забарвлення</a:t>
            </a:r>
            <a:r>
              <a:rPr lang="ru-RU" dirty="0"/>
              <a:t> </a:t>
            </a:r>
            <a:r>
              <a:rPr lang="ru-RU" dirty="0" err="1"/>
              <a:t>фенолфталеїну</a:t>
            </a:r>
            <a:r>
              <a:rPr lang="ru-RU" dirty="0"/>
              <a:t> на </a:t>
            </a:r>
            <a:r>
              <a:rPr lang="ru-RU" dirty="0" err="1"/>
              <a:t>малиновий</a:t>
            </a:r>
            <a:r>
              <a:rPr lang="ru-RU" dirty="0"/>
              <a:t> </a:t>
            </a:r>
            <a:r>
              <a:rPr lang="ru-RU" dirty="0" err="1"/>
              <a:t>колір</a:t>
            </a:r>
            <a:r>
              <a:rPr lang="ru-RU" dirty="0"/>
              <a:t>. </a:t>
            </a: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/>
              <a:t>гідроксиди</a:t>
            </a:r>
            <a:r>
              <a:rPr lang="ru-RU" dirty="0"/>
              <a:t> </a:t>
            </a:r>
            <a:r>
              <a:rPr lang="ru-RU" dirty="0" err="1"/>
              <a:t>розчинні</a:t>
            </a:r>
            <a:r>
              <a:rPr lang="ru-RU" dirty="0"/>
              <a:t> у </a:t>
            </a:r>
            <a:r>
              <a:rPr lang="ru-RU" dirty="0" err="1"/>
              <a:t>воді</a:t>
            </a:r>
            <a:r>
              <a:rPr lang="ru-RU" dirty="0"/>
              <a:t>. </a:t>
            </a: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/>
              <a:t>метали </a:t>
            </a:r>
            <a:r>
              <a:rPr lang="ru-RU" dirty="0" err="1"/>
              <a:t>розчиняються</a:t>
            </a:r>
            <a:r>
              <a:rPr lang="ru-RU" dirty="0"/>
              <a:t> в кислотах. </a:t>
            </a: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r>
              <a:rPr lang="ru-RU" dirty="0" err="1" smtClean="0"/>
              <a:t>Індикатори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розчинах</a:t>
            </a:r>
            <a:r>
              <a:rPr lang="ru-RU" dirty="0"/>
              <a:t> солей </a:t>
            </a:r>
            <a:r>
              <a:rPr lang="ru-RU" dirty="0" err="1"/>
              <a:t>змінюють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забарвлення</a:t>
            </a:r>
            <a:r>
              <a:rPr lang="ru-RU" dirty="0"/>
              <a:t>. </a:t>
            </a:r>
          </a:p>
          <a:p>
            <a:pPr marL="502920" indent="-457200">
              <a:buFont typeface="+mj-lt"/>
              <a:buAutoNum type="arabicPeriod"/>
            </a:pPr>
            <a:r>
              <a:rPr lang="ru-RU" dirty="0" smtClean="0"/>
              <a:t> </a:t>
            </a:r>
            <a:r>
              <a:rPr lang="ru-RU" dirty="0" err="1"/>
              <a:t>Солі</a:t>
            </a:r>
            <a:r>
              <a:rPr lang="ru-RU" dirty="0"/>
              <a:t> </a:t>
            </a:r>
            <a:r>
              <a:rPr lang="ru-RU" dirty="0" err="1"/>
              <a:t>реагують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солями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тоді</a:t>
            </a:r>
            <a:r>
              <a:rPr lang="ru-RU" dirty="0"/>
              <a:t>, коли </a:t>
            </a:r>
            <a:r>
              <a:rPr lang="ru-RU" dirty="0" err="1"/>
              <a:t>утворюється</a:t>
            </a:r>
            <a:r>
              <a:rPr lang="ru-RU" dirty="0"/>
              <a:t> осад. </a:t>
            </a:r>
          </a:p>
          <a:p>
            <a:pPr marL="502920" indent="-457200">
              <a:buFont typeface="+mj-lt"/>
              <a:buAutoNum type="arabicPeriod"/>
            </a:pPr>
            <a:r>
              <a:rPr lang="ru-RU" dirty="0"/>
              <a:t>Перли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кальцій</a:t>
            </a:r>
            <a:r>
              <a:rPr lang="ru-RU" dirty="0"/>
              <a:t> карбонат.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074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68951" cy="1143000"/>
          </a:xfrm>
        </p:spPr>
        <p:txBody>
          <a:bodyPr/>
          <a:lstStyle/>
          <a:p>
            <a:pPr algn="ctr"/>
            <a:r>
              <a:rPr lang="ru-RU" dirty="0"/>
              <a:t>Конкурс «Детектор </a:t>
            </a:r>
            <a:r>
              <a:rPr lang="ru-RU" dirty="0" err="1"/>
              <a:t>брехні</a:t>
            </a:r>
            <a:r>
              <a:rPr lang="ru-RU" dirty="0"/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268760"/>
            <a:ext cx="9144000" cy="5472608"/>
          </a:xfrm>
        </p:spPr>
        <p:txBody>
          <a:bodyPr/>
          <a:lstStyle/>
          <a:p>
            <a:pPr marL="502920" indent="-457200">
              <a:buFont typeface="+mj-lt"/>
              <a:buAutoNum type="arabicPeriod"/>
            </a:pPr>
            <a:r>
              <a:rPr lang="ru-RU" dirty="0"/>
              <a:t>Вода </a:t>
            </a:r>
            <a:r>
              <a:rPr lang="ru-RU" dirty="0" err="1"/>
              <a:t>буває</a:t>
            </a:r>
            <a:r>
              <a:rPr lang="ru-RU" dirty="0"/>
              <a:t> у твердому </a:t>
            </a:r>
            <a:r>
              <a:rPr lang="ru-RU" dirty="0" err="1" smtClean="0"/>
              <a:t>стані</a:t>
            </a:r>
            <a:r>
              <a:rPr lang="en-US" dirty="0" smtClean="0"/>
              <a:t>. (</a:t>
            </a:r>
            <a:r>
              <a:rPr lang="uk-UA" dirty="0" smtClean="0"/>
              <a:t>Так</a:t>
            </a:r>
            <a:r>
              <a:rPr lang="en-US" dirty="0" smtClean="0"/>
              <a:t>)</a:t>
            </a:r>
          </a:p>
          <a:p>
            <a:pPr marL="502920" indent="-457200">
              <a:buFont typeface="+mj-lt"/>
              <a:buAutoNum type="arabicPeriod"/>
            </a:pPr>
            <a:r>
              <a:rPr lang="ru-RU" dirty="0"/>
              <a:t>Карбон(II) оксид,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чадний</a:t>
            </a:r>
            <a:r>
              <a:rPr lang="ru-RU" dirty="0"/>
              <a:t> газ, </a:t>
            </a:r>
            <a:r>
              <a:rPr lang="ru-RU" dirty="0" err="1"/>
              <a:t>корисний</a:t>
            </a:r>
            <a:r>
              <a:rPr lang="ru-RU" dirty="0"/>
              <a:t> для </a:t>
            </a:r>
            <a:r>
              <a:rPr lang="ru-RU" dirty="0" err="1"/>
              <a:t>людини</a:t>
            </a:r>
            <a:r>
              <a:rPr lang="ru-RU" dirty="0"/>
              <a:t>. (</a:t>
            </a:r>
            <a:r>
              <a:rPr lang="ru-RU" dirty="0" err="1"/>
              <a:t>Ні</a:t>
            </a:r>
            <a:r>
              <a:rPr lang="ru-RU" dirty="0"/>
              <a:t>)</a:t>
            </a:r>
          </a:p>
          <a:p>
            <a:pPr marL="502920" indent="-457200">
              <a:buFont typeface="+mj-lt"/>
              <a:buAutoNum type="arabicPeriod"/>
            </a:pPr>
            <a:r>
              <a:rPr lang="ru-RU" dirty="0"/>
              <a:t>У </a:t>
            </a:r>
            <a:r>
              <a:rPr lang="ru-RU" dirty="0" err="1"/>
              <a:t>людському</a:t>
            </a:r>
            <a:r>
              <a:rPr lang="ru-RU" dirty="0"/>
              <a:t> </a:t>
            </a:r>
            <a:r>
              <a:rPr lang="ru-RU" dirty="0" err="1"/>
              <a:t>шлунку</a:t>
            </a:r>
            <a:r>
              <a:rPr lang="ru-RU" dirty="0"/>
              <a:t> э кислота. (Так</a:t>
            </a:r>
            <a:r>
              <a:rPr lang="ru-RU" dirty="0" smtClean="0"/>
              <a:t>)</a:t>
            </a: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r>
              <a:rPr lang="ru-RU" dirty="0" err="1"/>
              <a:t>Колір</a:t>
            </a:r>
            <a:r>
              <a:rPr lang="ru-RU" dirty="0"/>
              <a:t> лакмусу в кислотах </a:t>
            </a:r>
            <a:r>
              <a:rPr lang="ru-RU" dirty="0" err="1"/>
              <a:t>червоний</a:t>
            </a:r>
            <a:r>
              <a:rPr lang="ru-RU" dirty="0"/>
              <a:t>. (Так) </a:t>
            </a: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r>
              <a:rPr lang="ru-RU" dirty="0" err="1"/>
              <a:t>Кислоти</a:t>
            </a:r>
            <a:r>
              <a:rPr lang="ru-RU" dirty="0"/>
              <a:t> </a:t>
            </a:r>
            <a:r>
              <a:rPr lang="ru-RU" dirty="0" err="1"/>
              <a:t>змінюють</a:t>
            </a:r>
            <a:r>
              <a:rPr lang="ru-RU" dirty="0"/>
              <a:t> </a:t>
            </a:r>
            <a:r>
              <a:rPr lang="ru-RU" dirty="0" err="1"/>
              <a:t>забарвлення</a:t>
            </a:r>
            <a:r>
              <a:rPr lang="ru-RU" dirty="0"/>
              <a:t> </a:t>
            </a:r>
            <a:r>
              <a:rPr lang="ru-RU" dirty="0" err="1"/>
              <a:t>фенолфталеїну</a:t>
            </a:r>
            <a:r>
              <a:rPr lang="ru-RU" dirty="0"/>
              <a:t> на </a:t>
            </a:r>
            <a:r>
              <a:rPr lang="ru-RU" dirty="0" err="1"/>
              <a:t>малиновий</a:t>
            </a:r>
            <a:r>
              <a:rPr lang="ru-RU" dirty="0"/>
              <a:t> </a:t>
            </a:r>
            <a:r>
              <a:rPr lang="ru-RU" dirty="0" err="1"/>
              <a:t>колір</a:t>
            </a:r>
            <a:r>
              <a:rPr lang="ru-RU" dirty="0"/>
              <a:t>. (</a:t>
            </a:r>
            <a:r>
              <a:rPr lang="ru-RU" dirty="0" err="1"/>
              <a:t>Ні</a:t>
            </a:r>
            <a:r>
              <a:rPr lang="ru-RU" dirty="0"/>
              <a:t>) </a:t>
            </a: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гідроксиди</a:t>
            </a:r>
            <a:r>
              <a:rPr lang="ru-RU" dirty="0"/>
              <a:t> </a:t>
            </a:r>
            <a:r>
              <a:rPr lang="ru-RU" dirty="0" err="1"/>
              <a:t>розчинні</a:t>
            </a:r>
            <a:r>
              <a:rPr lang="ru-RU" dirty="0"/>
              <a:t> у </a:t>
            </a:r>
            <a:r>
              <a:rPr lang="ru-RU" dirty="0" err="1"/>
              <a:t>воді</a:t>
            </a:r>
            <a:r>
              <a:rPr lang="ru-RU" dirty="0"/>
              <a:t>. (</a:t>
            </a:r>
            <a:r>
              <a:rPr lang="ru-RU" dirty="0" err="1"/>
              <a:t>Ні</a:t>
            </a:r>
            <a:r>
              <a:rPr lang="ru-RU" dirty="0" smtClean="0"/>
              <a:t>)</a:t>
            </a: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r>
              <a:rPr lang="ru-RU" dirty="0" err="1"/>
              <a:t>Всі</a:t>
            </a:r>
            <a:r>
              <a:rPr lang="ru-RU" dirty="0"/>
              <a:t> метали </a:t>
            </a:r>
            <a:r>
              <a:rPr lang="ru-RU" dirty="0" err="1"/>
              <a:t>розчиняються</a:t>
            </a:r>
            <a:r>
              <a:rPr lang="ru-RU" dirty="0"/>
              <a:t> в кислотах. (</a:t>
            </a:r>
            <a:r>
              <a:rPr lang="ru-RU" dirty="0" err="1"/>
              <a:t>Ні</a:t>
            </a:r>
            <a:r>
              <a:rPr lang="ru-RU" dirty="0" smtClean="0"/>
              <a:t>)</a:t>
            </a: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r>
              <a:rPr lang="ru-RU" dirty="0" err="1"/>
              <a:t>Індикатори</a:t>
            </a:r>
            <a:r>
              <a:rPr lang="ru-RU" dirty="0"/>
              <a:t> в </a:t>
            </a:r>
            <a:r>
              <a:rPr lang="ru-RU" dirty="0" err="1"/>
              <a:t>розчинах</a:t>
            </a:r>
            <a:r>
              <a:rPr lang="ru-RU" dirty="0"/>
              <a:t> солей </a:t>
            </a:r>
            <a:r>
              <a:rPr lang="ru-RU" dirty="0" err="1"/>
              <a:t>змінюють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забарвлення</a:t>
            </a:r>
            <a:r>
              <a:rPr lang="ru-RU" dirty="0" smtClean="0"/>
              <a:t>. </a:t>
            </a:r>
            <a:r>
              <a:rPr lang="ru-RU" dirty="0"/>
              <a:t>(Так</a:t>
            </a:r>
            <a:r>
              <a:rPr lang="ru-RU" dirty="0" smtClean="0"/>
              <a:t>)</a:t>
            </a: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r>
              <a:rPr lang="ru-RU" dirty="0"/>
              <a:t>. </a:t>
            </a:r>
            <a:r>
              <a:rPr lang="ru-RU" dirty="0" err="1"/>
              <a:t>Солі</a:t>
            </a:r>
            <a:r>
              <a:rPr lang="ru-RU" dirty="0"/>
              <a:t> </a:t>
            </a:r>
            <a:r>
              <a:rPr lang="ru-RU" dirty="0" err="1"/>
              <a:t>реагують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солями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тоді</a:t>
            </a:r>
            <a:r>
              <a:rPr lang="ru-RU" dirty="0"/>
              <a:t>, коли </a:t>
            </a:r>
            <a:r>
              <a:rPr lang="ru-RU" dirty="0" err="1"/>
              <a:t>утворюється</a:t>
            </a:r>
            <a:r>
              <a:rPr lang="ru-RU" dirty="0"/>
              <a:t> осад. (Так</a:t>
            </a:r>
            <a:r>
              <a:rPr lang="ru-RU" dirty="0" smtClean="0"/>
              <a:t>)</a:t>
            </a: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r>
              <a:rPr lang="ru-RU" dirty="0"/>
              <a:t>Перли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кальцій</a:t>
            </a:r>
            <a:r>
              <a:rPr lang="ru-RU" dirty="0"/>
              <a:t> карбонат.  (Так) </a:t>
            </a:r>
          </a:p>
          <a:p>
            <a:pPr marL="502920" indent="-457200">
              <a:buFont typeface="+mj-lt"/>
              <a:buAutoNum type="arabicPeriod"/>
            </a:pPr>
            <a:endParaRPr lang="ru-RU" dirty="0"/>
          </a:p>
          <a:p>
            <a:pPr marL="502920" indent="-457200">
              <a:buFont typeface="+mj-lt"/>
              <a:buAutoNum type="arabicPeriod"/>
            </a:pP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endParaRPr lang="ru-RU" dirty="0"/>
          </a:p>
          <a:p>
            <a:pPr marL="502920" indent="-457200">
              <a:buFont typeface="+mj-lt"/>
              <a:buAutoNum type="arabicPeriod"/>
            </a:pPr>
            <a:endParaRPr lang="ru-RU" dirty="0"/>
          </a:p>
          <a:p>
            <a:pPr marL="502920" indent="-457200">
              <a:buFont typeface="+mj-lt"/>
              <a:buAutoNum type="arabicPeriod"/>
            </a:pP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endParaRPr lang="ru-RU" dirty="0"/>
          </a:p>
          <a:p>
            <a:pPr marL="502920" indent="-457200">
              <a:buFont typeface="+mj-lt"/>
              <a:buAutoNum type="arabicPeriod"/>
            </a:pPr>
            <a:endParaRPr lang="ru-RU" dirty="0"/>
          </a:p>
          <a:p>
            <a:pPr marL="502920" indent="-457200">
              <a:buFont typeface="+mj-lt"/>
              <a:buAutoNum type="arabicPeriod"/>
            </a:pP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805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172819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err="1"/>
              <a:t>Морській</a:t>
            </a:r>
            <a:r>
              <a:rPr lang="ru-RU" dirty="0"/>
              <a:t> </a:t>
            </a:r>
            <a:r>
              <a:rPr lang="ru-RU" dirty="0" err="1"/>
              <a:t>бій</a:t>
            </a:r>
            <a:r>
              <a:rPr lang="ru-RU" dirty="0"/>
              <a:t> (попарно</a:t>
            </a:r>
            <a:r>
              <a:rPr lang="ru-RU" dirty="0" smtClean="0"/>
              <a:t>):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err="1" smtClean="0"/>
              <a:t>заповнити</a:t>
            </a:r>
            <a:r>
              <a:rPr lang="ru-RU" dirty="0" smtClean="0"/>
              <a:t> </a:t>
            </a:r>
            <a:r>
              <a:rPr lang="ru-RU" dirty="0" err="1" smtClean="0"/>
              <a:t>таблицю</a:t>
            </a:r>
            <a:r>
              <a:rPr lang="en-US" dirty="0"/>
              <a:t> </a:t>
            </a:r>
            <a:r>
              <a:rPr lang="ru-RU" dirty="0" smtClean="0"/>
              <a:t>з </a:t>
            </a:r>
            <a:r>
              <a:rPr lang="ru-RU" dirty="0"/>
              <a:t>формулами солей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32866931"/>
              </p:ext>
            </p:extLst>
          </p:nvPr>
        </p:nvGraphicFramePr>
        <p:xfrm>
          <a:off x="539552" y="2492896"/>
          <a:ext cx="8064896" cy="3960441"/>
        </p:xfrm>
        <a:graphic>
          <a:graphicData uri="http://schemas.openxmlformats.org/drawingml/2006/table">
            <a:tbl>
              <a:tblPr firstRow="1" firstCol="1" bandRow="1"/>
              <a:tblGrid>
                <a:gridCol w="1368152"/>
                <a:gridCol w="1728192"/>
                <a:gridCol w="1584176"/>
                <a:gridCol w="1872208"/>
                <a:gridCol w="1512168"/>
              </a:tblGrid>
              <a:tr h="1320147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uk-UA" sz="28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Na</a:t>
                      </a:r>
                      <a:r>
                        <a:rPr lang="uk-UA" sz="2800" baseline="30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uk-UA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Mg</a:t>
                      </a:r>
                      <a:r>
                        <a:rPr lang="uk-UA" sz="2800" baseline="30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2+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uk-UA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Al</a:t>
                      </a:r>
                      <a:r>
                        <a:rPr lang="uk-UA" sz="2800" baseline="30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3+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uk-UA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Fe</a:t>
                      </a:r>
                      <a:r>
                        <a:rPr lang="uk-UA" sz="2800" baseline="30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2+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147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Cl</a:t>
                      </a:r>
                      <a:r>
                        <a:rPr lang="uk-UA" sz="2800" baseline="30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147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uk-UA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</a:t>
                      </a:r>
                      <a:r>
                        <a:rPr lang="uk-UA" sz="28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uk-UA" sz="2800" baseline="30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80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6023" y="922"/>
            <a:ext cx="954055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sz="4000" i="1" u="sng" dirty="0">
                <a:effectLst/>
              </a:rPr>
              <a:t>Морській бій (попарно): заповнити таблицю з формулами солей</a:t>
            </a:r>
            <a:r>
              <a:rPr lang="uk-UA" sz="4000" dirty="0">
                <a:effectLst/>
              </a:rPr>
              <a:t/>
            </a:r>
            <a:br>
              <a:rPr lang="uk-UA" sz="4000" dirty="0">
                <a:effectLst/>
              </a:rPr>
            </a:br>
            <a:endParaRPr lang="ru-RU" sz="4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33972752"/>
              </p:ext>
            </p:extLst>
          </p:nvPr>
        </p:nvGraphicFramePr>
        <p:xfrm>
          <a:off x="755576" y="1916832"/>
          <a:ext cx="8064896" cy="3960441"/>
        </p:xfrm>
        <a:graphic>
          <a:graphicData uri="http://schemas.openxmlformats.org/drawingml/2006/table">
            <a:tbl>
              <a:tblPr firstRow="1" firstCol="1" bandRow="1"/>
              <a:tblGrid>
                <a:gridCol w="1368152"/>
                <a:gridCol w="1728192"/>
                <a:gridCol w="1584176"/>
                <a:gridCol w="1872208"/>
                <a:gridCol w="1512168"/>
              </a:tblGrid>
              <a:tr h="1320147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uk-UA" sz="28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Na</a:t>
                      </a:r>
                      <a:r>
                        <a:rPr lang="uk-UA" sz="2800" baseline="30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uk-UA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Mg</a:t>
                      </a:r>
                      <a:r>
                        <a:rPr lang="uk-UA" sz="2800" baseline="30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2+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uk-UA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Al</a:t>
                      </a:r>
                      <a:r>
                        <a:rPr lang="uk-UA" sz="2800" baseline="30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3+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uk-UA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Fe</a:t>
                      </a:r>
                      <a:r>
                        <a:rPr lang="uk-UA" sz="2800" baseline="30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2+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147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Cl</a:t>
                      </a:r>
                      <a:r>
                        <a:rPr lang="uk-UA" sz="2800" baseline="30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NaCl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MgCl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AlCl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FeCl</a:t>
                      </a:r>
                      <a:r>
                        <a:rPr lang="en-US" sz="1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147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uk-UA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</a:t>
                      </a:r>
                      <a:r>
                        <a:rPr lang="uk-UA" sz="28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uk-UA" sz="2800" baseline="30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Na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uk-UA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MgSO</a:t>
                      </a:r>
                      <a:r>
                        <a:rPr lang="en-US" sz="14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uk-UA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Al</a:t>
                      </a:r>
                      <a:r>
                        <a:rPr lang="en-US" sz="1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(SO</a:t>
                      </a:r>
                      <a:r>
                        <a:rPr lang="en-US" sz="1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2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FeSO</a:t>
                      </a:r>
                      <a:r>
                        <a:rPr lang="en-US" sz="1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5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3084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2007" y="701824"/>
            <a:ext cx="9252519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sz="3600" i="1" u="sng" dirty="0">
                <a:effectLst/>
              </a:rPr>
              <a:t>Допишіть  рівняння  хімічних реакцій  (самостійно</a:t>
            </a:r>
            <a:r>
              <a:rPr lang="uk-UA" sz="3600" dirty="0">
                <a:effectLst/>
              </a:rPr>
              <a:t>)</a:t>
            </a:r>
            <a:br>
              <a:rPr lang="uk-UA" sz="3600" dirty="0">
                <a:effectLst/>
              </a:rPr>
            </a:b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9816" y="2663041"/>
            <a:ext cx="76145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latin typeface="Times New Roman"/>
                <a:ea typeface="Calibri"/>
              </a:rPr>
              <a:t> </a:t>
            </a:r>
            <a:r>
              <a:rPr lang="uk-UA" sz="3200" dirty="0" err="1">
                <a:latin typeface="Times New Roman"/>
                <a:ea typeface="Calibri"/>
              </a:rPr>
              <a:t>HCl+NaOH</a:t>
            </a:r>
            <a:r>
              <a:rPr lang="en-US" sz="3200" dirty="0">
                <a:latin typeface="Times New Roman"/>
                <a:ea typeface="Calibri"/>
                <a:cs typeface="Times New Roman"/>
                <a:sym typeface="Wingdings"/>
              </a:rPr>
              <a:t></a:t>
            </a:r>
            <a:r>
              <a:rPr lang="uk-UA" sz="3200" dirty="0" smtClean="0">
                <a:latin typeface="Times New Roman"/>
                <a:ea typeface="Calibri"/>
              </a:rPr>
              <a:t>_________</a:t>
            </a:r>
            <a:r>
              <a:rPr lang="en-US" sz="3200" dirty="0" smtClean="0">
                <a:latin typeface="Times New Roman"/>
                <a:ea typeface="Calibri"/>
              </a:rPr>
              <a:t>_________</a:t>
            </a:r>
            <a:r>
              <a:rPr lang="uk-UA" sz="3200" dirty="0">
                <a:latin typeface="Times New Roman"/>
                <a:ea typeface="Calibri"/>
              </a:rPr>
              <a:t/>
            </a:r>
            <a:br>
              <a:rPr lang="uk-UA" sz="3200" dirty="0">
                <a:latin typeface="Times New Roman"/>
                <a:ea typeface="Calibri"/>
              </a:rPr>
            </a:br>
            <a:r>
              <a:rPr lang="en-US" sz="3200" dirty="0" smtClean="0">
                <a:latin typeface="Times New Roman"/>
                <a:ea typeface="Calibri"/>
              </a:rPr>
              <a:t> </a:t>
            </a:r>
            <a:r>
              <a:rPr lang="uk-UA" sz="3200" dirty="0" smtClean="0">
                <a:latin typeface="Times New Roman"/>
                <a:ea typeface="Calibri"/>
              </a:rPr>
              <a:t>SO</a:t>
            </a:r>
            <a:r>
              <a:rPr lang="uk-UA" sz="3200" baseline="-25000" dirty="0" smtClean="0">
                <a:latin typeface="Times New Roman"/>
                <a:ea typeface="Calibri"/>
              </a:rPr>
              <a:t>3</a:t>
            </a:r>
            <a:r>
              <a:rPr lang="uk-UA" sz="3200" dirty="0" smtClean="0">
                <a:latin typeface="Times New Roman"/>
                <a:ea typeface="Calibri"/>
              </a:rPr>
              <a:t>+H</a:t>
            </a:r>
            <a:r>
              <a:rPr lang="uk-UA" sz="3200" baseline="-25000" dirty="0" smtClean="0">
                <a:latin typeface="Times New Roman"/>
                <a:ea typeface="Calibri"/>
              </a:rPr>
              <a:t>2</a:t>
            </a:r>
            <a:r>
              <a:rPr lang="uk-UA" sz="3200" dirty="0" smtClean="0">
                <a:latin typeface="Times New Roman"/>
                <a:ea typeface="Calibri"/>
              </a:rPr>
              <a:t>O</a:t>
            </a:r>
            <a:r>
              <a:rPr lang="en-US" sz="3200" dirty="0">
                <a:latin typeface="Times New Roman"/>
                <a:ea typeface="Calibri"/>
                <a:cs typeface="Times New Roman"/>
                <a:sym typeface="Wingdings"/>
              </a:rPr>
              <a:t></a:t>
            </a:r>
            <a:r>
              <a:rPr lang="uk-UA" sz="3200" dirty="0" smtClean="0">
                <a:latin typeface="Times New Roman"/>
                <a:ea typeface="Calibri"/>
              </a:rPr>
              <a:t>___________</a:t>
            </a:r>
            <a:r>
              <a:rPr lang="en-US" sz="3200" dirty="0" smtClean="0">
                <a:latin typeface="Times New Roman"/>
                <a:ea typeface="Calibri"/>
              </a:rPr>
              <a:t>_________</a:t>
            </a:r>
            <a:r>
              <a:rPr lang="uk-UA" sz="3200" dirty="0">
                <a:latin typeface="Times New Roman"/>
                <a:ea typeface="Calibri"/>
              </a:rPr>
              <a:t/>
            </a:r>
            <a:br>
              <a:rPr lang="uk-UA" sz="3200" dirty="0">
                <a:latin typeface="Times New Roman"/>
                <a:ea typeface="Calibri"/>
              </a:rPr>
            </a:br>
            <a:r>
              <a:rPr lang="uk-UA" sz="3200" dirty="0">
                <a:latin typeface="Times New Roman"/>
                <a:ea typeface="Calibri"/>
              </a:rPr>
              <a:t> </a:t>
            </a:r>
            <a:r>
              <a:rPr lang="uk-UA" sz="3200" dirty="0" smtClean="0">
                <a:latin typeface="Times New Roman"/>
                <a:ea typeface="Calibri"/>
              </a:rPr>
              <a:t>FeCl</a:t>
            </a:r>
            <a:r>
              <a:rPr lang="uk-UA" sz="3200" baseline="-25000" dirty="0" smtClean="0">
                <a:latin typeface="Times New Roman"/>
                <a:ea typeface="Calibri"/>
              </a:rPr>
              <a:t>3</a:t>
            </a:r>
            <a:r>
              <a:rPr lang="uk-UA" sz="3200" dirty="0" smtClean="0">
                <a:latin typeface="Times New Roman"/>
                <a:ea typeface="Calibri"/>
              </a:rPr>
              <a:t>+KOH</a:t>
            </a:r>
            <a:r>
              <a:rPr lang="en-US" sz="3200" dirty="0">
                <a:latin typeface="Times New Roman"/>
                <a:ea typeface="Calibri"/>
                <a:cs typeface="Times New Roman"/>
                <a:sym typeface="Wingdings"/>
              </a:rPr>
              <a:t></a:t>
            </a:r>
            <a:r>
              <a:rPr lang="uk-UA" sz="3200" dirty="0" smtClean="0">
                <a:latin typeface="Times New Roman"/>
                <a:ea typeface="Calibri"/>
              </a:rPr>
              <a:t>________</a:t>
            </a:r>
            <a:r>
              <a:rPr lang="en-US" sz="3200" dirty="0" smtClean="0">
                <a:latin typeface="Times New Roman"/>
                <a:ea typeface="Calibri"/>
              </a:rPr>
              <a:t>__________</a:t>
            </a:r>
            <a:r>
              <a:rPr lang="uk-UA" sz="3200" dirty="0">
                <a:latin typeface="Times New Roman"/>
                <a:ea typeface="Calibri"/>
              </a:rPr>
              <a:t/>
            </a:r>
            <a:br>
              <a:rPr lang="uk-UA" sz="3200" dirty="0">
                <a:latin typeface="Times New Roman"/>
                <a:ea typeface="Calibri"/>
              </a:rPr>
            </a:br>
            <a:r>
              <a:rPr lang="uk-UA" sz="3200" dirty="0">
                <a:latin typeface="Times New Roman"/>
                <a:ea typeface="Calibri"/>
              </a:rPr>
              <a:t> </a:t>
            </a:r>
            <a:r>
              <a:rPr lang="uk-UA" sz="3200" dirty="0" smtClean="0">
                <a:latin typeface="Times New Roman"/>
                <a:ea typeface="Calibri"/>
              </a:rPr>
              <a:t>CaO+H</a:t>
            </a:r>
            <a:r>
              <a:rPr lang="uk-UA" sz="3200" baseline="-25000" dirty="0" smtClean="0">
                <a:latin typeface="Times New Roman"/>
                <a:ea typeface="Calibri"/>
              </a:rPr>
              <a:t>2</a:t>
            </a:r>
            <a:r>
              <a:rPr lang="uk-UA" sz="3200" dirty="0" smtClean="0">
                <a:latin typeface="Times New Roman"/>
                <a:ea typeface="Calibri"/>
              </a:rPr>
              <a:t>O</a:t>
            </a:r>
            <a:r>
              <a:rPr lang="en-US" sz="3200" dirty="0">
                <a:latin typeface="Times New Roman"/>
                <a:ea typeface="Calibri"/>
                <a:cs typeface="Times New Roman"/>
                <a:sym typeface="Wingdings"/>
              </a:rPr>
              <a:t></a:t>
            </a:r>
            <a:r>
              <a:rPr lang="uk-UA" sz="3200" dirty="0">
                <a:latin typeface="Times New Roman"/>
                <a:ea typeface="Calibri"/>
              </a:rPr>
              <a:t> </a:t>
            </a:r>
            <a:r>
              <a:rPr lang="uk-UA" sz="3200" dirty="0" smtClean="0">
                <a:latin typeface="Times New Roman"/>
                <a:ea typeface="Calibri"/>
              </a:rPr>
              <a:t>__________</a:t>
            </a:r>
            <a:r>
              <a:rPr lang="en-US" sz="3200" dirty="0" smtClean="0">
                <a:latin typeface="Times New Roman"/>
                <a:ea typeface="Calibri"/>
              </a:rPr>
              <a:t>_________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11517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3999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sz="4000" i="1" u="sng" dirty="0">
                <a:effectLst/>
              </a:rPr>
              <a:t>Напишіть формули речовин (самостійно)</a:t>
            </a:r>
            <a:r>
              <a:rPr lang="uk-UA" sz="4000" dirty="0">
                <a:effectLst/>
              </a:rPr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432907"/>
            <a:ext cx="5598368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630555" algn="l"/>
              </a:tabLst>
            </a:pPr>
            <a:r>
              <a:rPr lang="uk-UA" sz="3200" dirty="0">
                <a:latin typeface="Times New Roman"/>
                <a:ea typeface="Calibri"/>
                <a:cs typeface="Times New Roman"/>
              </a:rPr>
              <a:t>А)калій хлорид 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630555" algn="l"/>
              </a:tabLst>
            </a:pPr>
            <a:r>
              <a:rPr lang="uk-UA" sz="3200" dirty="0">
                <a:latin typeface="Times New Roman"/>
                <a:ea typeface="Calibri"/>
                <a:cs typeface="Times New Roman"/>
              </a:rPr>
              <a:t>Б)алюміній  сульфат 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630555" algn="l"/>
              </a:tabLst>
            </a:pPr>
            <a:r>
              <a:rPr lang="uk-UA" sz="3200" dirty="0">
                <a:latin typeface="Times New Roman"/>
                <a:ea typeface="Calibri"/>
                <a:cs typeface="Times New Roman"/>
              </a:rPr>
              <a:t>В)натрій гідроксид 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r>
              <a:rPr lang="uk-UA" sz="3200" dirty="0">
                <a:latin typeface="Times New Roman"/>
                <a:ea typeface="Calibri"/>
              </a:rPr>
              <a:t>Г)</a:t>
            </a:r>
            <a:r>
              <a:rPr lang="uk-UA" sz="3200" dirty="0" err="1">
                <a:latin typeface="Times New Roman"/>
                <a:ea typeface="Calibri"/>
              </a:rPr>
              <a:t>ферум</a:t>
            </a:r>
            <a:r>
              <a:rPr lang="uk-UA" sz="3200" dirty="0">
                <a:latin typeface="Times New Roman"/>
                <a:ea typeface="Calibri"/>
              </a:rPr>
              <a:t>(III)оксид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084168" y="2664411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KCl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85337" y="3613666"/>
            <a:ext cx="1428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(SO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94396" y="4365104"/>
            <a:ext cx="10390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NaOH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09437" y="5095174"/>
            <a:ext cx="1021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3367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i="1" u="sng" dirty="0">
                <a:effectLst/>
              </a:rPr>
              <a:t>«Об’єднай друзів».</a:t>
            </a:r>
            <a:r>
              <a:rPr lang="uk-UA" dirty="0">
                <a:effectLst/>
              </a:rPr>
              <a:t>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77118"/>
              </p:ext>
            </p:extLst>
          </p:nvPr>
        </p:nvGraphicFramePr>
        <p:xfrm>
          <a:off x="2339752" y="1412776"/>
          <a:ext cx="4896544" cy="2160240"/>
        </p:xfrm>
        <a:graphic>
          <a:graphicData uri="http://schemas.openxmlformats.org/drawingml/2006/table">
            <a:tbl>
              <a:tblPr firstRow="1" firstCol="1" bandRow="1"/>
              <a:tblGrid>
                <a:gridCol w="2479285"/>
                <a:gridCol w="2417259"/>
              </a:tblGrid>
              <a:tr h="21602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KOH,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BaO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MgSO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 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Mg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(OH)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b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Fe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K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(OH)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CO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H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 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CuO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NaOH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Mg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(NO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b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NaCl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HNO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H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HCl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Оксиди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685692"/>
              </p:ext>
            </p:extLst>
          </p:nvPr>
        </p:nvGraphicFramePr>
        <p:xfrm>
          <a:off x="2267744" y="4005064"/>
          <a:ext cx="5109210" cy="2217420"/>
        </p:xfrm>
        <a:graphic>
          <a:graphicData uri="http://schemas.openxmlformats.org/drawingml/2006/table">
            <a:tbl>
              <a:tblPr firstRow="1" firstCol="1" bandRow="1"/>
              <a:tblGrid>
                <a:gridCol w="2586966"/>
                <a:gridCol w="2522244"/>
              </a:tblGrid>
              <a:tr h="2146935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KOH,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BaO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MgSO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 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Mg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(OH)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b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Fe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K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(OH)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CO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H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 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CuO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NaOH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Mg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(NO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b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NaCl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HNO</a:t>
                      </a:r>
                      <a:r>
                        <a:rPr lang="uk-UA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uk-UA" sz="1400" baseline="-25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US" sz="160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en-US" sz="120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uk-UA" sz="140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HCl</a:t>
                      </a: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Кислоти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99592" y="4293096"/>
            <a:ext cx="1080120" cy="99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uk-UA" sz="4400" dirty="0" smtClean="0">
                <a:latin typeface="Times New Roman"/>
                <a:ea typeface="Calibri"/>
                <a:cs typeface="Times New Roman"/>
              </a:rPr>
              <a:t>II</a:t>
            </a:r>
            <a:endParaRPr lang="ru-RU" sz="3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78042" y="1988840"/>
            <a:ext cx="3722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4400" dirty="0" smtClean="0">
                <a:latin typeface="Times New Roman"/>
                <a:ea typeface="Calibri"/>
              </a:rPr>
              <a:t>I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3585814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857" y="-2738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sz="4000" i="1" u="sng" dirty="0">
                <a:effectLst/>
              </a:rPr>
              <a:t>Конкурс «Поле чудес»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8294" y="548680"/>
            <a:ext cx="845418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uk-UA" dirty="0">
                <a:latin typeface="Times New Roman"/>
                <a:ea typeface="Calibri"/>
                <a:cs typeface="Times New Roman"/>
              </a:rPr>
              <a:t>Визначте до якого класу належить речовина. Із літер у клітинах отримаєте слово.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79835"/>
              </p:ext>
            </p:extLst>
          </p:nvPr>
        </p:nvGraphicFramePr>
        <p:xfrm>
          <a:off x="141664" y="980729"/>
          <a:ext cx="5063894" cy="2913761"/>
        </p:xfrm>
        <a:graphic>
          <a:graphicData uri="http://schemas.openxmlformats.org/drawingml/2006/table">
            <a:tbl>
              <a:tblPr firstRow="1" firstCol="1" bandRow="1"/>
              <a:tblGrid>
                <a:gridCol w="1012673"/>
                <a:gridCol w="1012673"/>
                <a:gridCol w="1012673"/>
                <a:gridCol w="1012673"/>
                <a:gridCol w="1013202"/>
              </a:tblGrid>
              <a:tr h="3158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4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Фор</a:t>
                      </a: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мули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оксиди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основи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Кислоти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солі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Р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С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Л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NaOH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Ф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Ц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Б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FeCl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Х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Щ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С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И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MgO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Г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Ц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Ш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С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Ю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Mg(NO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Г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Н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99000" y="6604000"/>
            <a:ext cx="46038" cy="44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z</a:t>
            </a:r>
            <a:endParaRPr lang="ru-RU" sz="1100">
              <a:effectLst/>
              <a:ea typeface="Calibri"/>
              <a:cs typeface="Times New Roman"/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2" y="980728"/>
            <a:ext cx="5040000" cy="432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36628" y="980728"/>
            <a:ext cx="1036482" cy="6844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Формула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541416"/>
              </p:ext>
            </p:extLst>
          </p:nvPr>
        </p:nvGraphicFramePr>
        <p:xfrm>
          <a:off x="3419874" y="4005064"/>
          <a:ext cx="5544614" cy="2920361"/>
        </p:xfrm>
        <a:graphic>
          <a:graphicData uri="http://schemas.openxmlformats.org/drawingml/2006/table">
            <a:tbl>
              <a:tblPr firstRow="1" firstCol="1" bandRow="1"/>
              <a:tblGrid>
                <a:gridCol w="1108807"/>
                <a:gridCol w="1108807"/>
                <a:gridCol w="1166762"/>
                <a:gridCol w="1050852"/>
                <a:gridCol w="1109386"/>
              </a:tblGrid>
              <a:tr h="36004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endParaRPr lang="uk-UA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Класи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неорганічних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речовин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2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Формула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оксиди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основи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кислоти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Солі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2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Cu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2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Ni(OH)</a:t>
                      </a:r>
                      <a:r>
                        <a:rPr lang="en-US" sz="14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2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Fe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(SO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Щ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2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PO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2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Zn(OH)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2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Cl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І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2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Ca(NO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r>
                        <a:rPr lang="en-US" sz="1400" baseline="-25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05066"/>
            <a:ext cx="5544616" cy="432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384313" y="3986664"/>
            <a:ext cx="1152129" cy="6844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Формула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00377" y="1385819"/>
            <a:ext cx="1043234" cy="12055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en-US" sz="5400" dirty="0">
                <a:latin typeface="Times New Roman"/>
                <a:ea typeface="Calibri"/>
                <a:cs typeface="Times New Roman"/>
              </a:rPr>
              <a:t>I.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00802" y="4443423"/>
            <a:ext cx="889987" cy="13293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en-US" sz="6000" dirty="0">
                <a:latin typeface="Times New Roman"/>
                <a:ea typeface="Calibri"/>
                <a:cs typeface="Times New Roman"/>
              </a:rPr>
              <a:t>II.</a:t>
            </a:r>
            <a:endParaRPr lang="ru-RU" sz="48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427984" y="1665143"/>
            <a:ext cx="648072" cy="323469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397530" y="1988612"/>
            <a:ext cx="576064" cy="288260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427984" y="2276872"/>
            <a:ext cx="648072" cy="314533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479964" y="2611939"/>
            <a:ext cx="493630" cy="261531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393472" y="2873471"/>
            <a:ext cx="606902" cy="339505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393472" y="3212976"/>
            <a:ext cx="594485" cy="360040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469991" y="3573016"/>
            <a:ext cx="504055" cy="288032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572001" y="46894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752020" y="4735200"/>
            <a:ext cx="612068" cy="205968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012160" y="5089578"/>
            <a:ext cx="576064" cy="193116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8112287" y="5435966"/>
            <a:ext cx="636177" cy="153273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948264" y="5685048"/>
            <a:ext cx="720080" cy="176519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868144" y="6021288"/>
            <a:ext cx="720080" cy="216024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722019" y="6303703"/>
            <a:ext cx="642069" cy="216024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8112287" y="6648450"/>
            <a:ext cx="576064" cy="209550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5848106" y="2611939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Оксиген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0596" y="5667345"/>
            <a:ext cx="2209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Реакція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5759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5" grpId="0"/>
      <p:bldP spid="17" grpId="0"/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268760"/>
            <a:ext cx="8568952" cy="3474720"/>
          </a:xfrm>
        </p:spPr>
        <p:txBody>
          <a:bodyPr/>
          <a:lstStyle/>
          <a:p>
            <a:pPr marL="45720" indent="0">
              <a:buNone/>
            </a:pPr>
            <a:endParaRPr lang="uk-UA" b="1" i="1" dirty="0" smtClean="0"/>
          </a:p>
          <a:p>
            <a:pPr marL="45720" indent="0" algn="ctr">
              <a:buNone/>
            </a:pPr>
            <a:r>
              <a:rPr lang="uk-UA" sz="3600" b="1" i="1" dirty="0" smtClean="0"/>
              <a:t>Мета:</a:t>
            </a:r>
          </a:p>
          <a:p>
            <a:pPr marL="45720" indent="0" algn="ctr">
              <a:buNone/>
            </a:pPr>
            <a:r>
              <a:rPr lang="uk-UA" sz="2800" dirty="0" smtClean="0"/>
              <a:t> </a:t>
            </a:r>
            <a:r>
              <a:rPr lang="uk-UA" sz="2800" dirty="0"/>
              <a:t>Узагальнити, повторити та систематизувати знання з теми «Оксиди та Кислоти», відпрацювати теоретичні знання отримані учням на практиці.</a:t>
            </a:r>
            <a:endParaRPr lang="ru-RU" sz="2800" dirty="0"/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4443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330" y="197768"/>
            <a:ext cx="9143999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sz="3200" i="1" u="sng" dirty="0">
                <a:effectLst/>
              </a:rPr>
              <a:t>«</a:t>
            </a:r>
            <a:r>
              <a:rPr lang="uk-UA" sz="3200" i="1" u="sng" dirty="0" err="1">
                <a:effectLst/>
              </a:rPr>
              <a:t>Догонялки</a:t>
            </a:r>
            <a:r>
              <a:rPr lang="uk-UA" sz="3200" i="1" u="sng" dirty="0">
                <a:effectLst/>
              </a:rPr>
              <a:t>» (здійсніть перетворення і назвіть всі  речовини ) - робота у дошки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12776"/>
            <a:ext cx="8352928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uk-UA" sz="3600" b="1" dirty="0" smtClean="0">
                <a:latin typeface="Times New Roman"/>
                <a:ea typeface="Calibri"/>
                <a:cs typeface="Times New Roman"/>
              </a:rPr>
              <a:t>І</a:t>
            </a:r>
            <a:endParaRPr lang="ru-RU" sz="3600" b="1" dirty="0">
              <a:latin typeface="Calibri"/>
              <a:ea typeface="Calibri"/>
              <a:cs typeface="Times New Roman"/>
            </a:endParaRPr>
          </a:p>
          <a:p>
            <a:pPr indent="450215" algn="ctr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uk-UA" sz="3600" dirty="0">
                <a:latin typeface="Times New Roman"/>
                <a:ea typeface="Calibri"/>
                <a:cs typeface="Times New Roman"/>
              </a:rPr>
              <a:t>К→K</a:t>
            </a:r>
            <a:r>
              <a:rPr lang="uk-UA" sz="3600" baseline="-25000" dirty="0">
                <a:latin typeface="Times New Roman"/>
                <a:ea typeface="Calibri"/>
                <a:cs typeface="Times New Roman"/>
              </a:rPr>
              <a:t>2</a:t>
            </a:r>
            <a:r>
              <a:rPr lang="uk-UA" sz="3600" dirty="0">
                <a:latin typeface="Times New Roman"/>
                <a:ea typeface="Calibri"/>
                <a:cs typeface="Times New Roman"/>
              </a:rPr>
              <a:t>O→KOH→KC</a:t>
            </a:r>
            <a:r>
              <a:rPr lang="en-US" sz="3600" dirty="0">
                <a:latin typeface="Times New Roman"/>
                <a:ea typeface="Calibri"/>
                <a:cs typeface="Times New Roman"/>
              </a:rPr>
              <a:t>l</a:t>
            </a:r>
            <a:r>
              <a:rPr lang="uk-UA" sz="3600" dirty="0" err="1">
                <a:latin typeface="Times New Roman"/>
                <a:ea typeface="Calibri"/>
                <a:cs typeface="Times New Roman"/>
              </a:rPr>
              <a:t>→AgC</a:t>
            </a:r>
            <a:r>
              <a:rPr lang="en-US" sz="3600" dirty="0" smtClean="0">
                <a:latin typeface="Times New Roman"/>
                <a:ea typeface="Calibri"/>
                <a:cs typeface="Times New Roman"/>
              </a:rPr>
              <a:t>l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indent="450215" algn="ctr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uk-UA" sz="3600" b="1" dirty="0">
                <a:latin typeface="Times New Roman"/>
                <a:ea typeface="Calibri"/>
                <a:cs typeface="Times New Roman"/>
              </a:rPr>
              <a:t>II</a:t>
            </a:r>
            <a:endParaRPr lang="ru-RU" sz="3600" b="1" dirty="0">
              <a:latin typeface="Calibri"/>
              <a:ea typeface="Calibri"/>
              <a:cs typeface="Times New Roman"/>
            </a:endParaRPr>
          </a:p>
          <a:p>
            <a:pPr algn="ctr"/>
            <a:r>
              <a:rPr lang="uk-UA" sz="3600" dirty="0">
                <a:latin typeface="Times New Roman"/>
                <a:ea typeface="Calibri"/>
              </a:rPr>
              <a:t> </a:t>
            </a:r>
            <a:r>
              <a:rPr lang="uk-UA" sz="3600" dirty="0" smtClean="0">
                <a:latin typeface="Times New Roman"/>
                <a:ea typeface="Calibri"/>
              </a:rPr>
              <a:t>       S</a:t>
            </a:r>
            <a:r>
              <a:rPr lang="uk-UA" sz="3600" dirty="0">
                <a:latin typeface="Times New Roman"/>
                <a:ea typeface="Calibri"/>
              </a:rPr>
              <a:t>→SO</a:t>
            </a:r>
            <a:r>
              <a:rPr lang="uk-UA" sz="3600" baseline="-25000" dirty="0">
                <a:latin typeface="Times New Roman"/>
                <a:ea typeface="Calibri"/>
              </a:rPr>
              <a:t>2</a:t>
            </a:r>
            <a:r>
              <a:rPr lang="uk-UA" sz="3600" dirty="0">
                <a:latin typeface="Times New Roman"/>
                <a:ea typeface="Calibri"/>
              </a:rPr>
              <a:t>→SO</a:t>
            </a:r>
            <a:r>
              <a:rPr lang="uk-UA" sz="3600" baseline="-25000" dirty="0">
                <a:latin typeface="Times New Roman"/>
                <a:ea typeface="Calibri"/>
              </a:rPr>
              <a:t>3</a:t>
            </a:r>
            <a:r>
              <a:rPr lang="uk-UA" sz="3600" dirty="0">
                <a:latin typeface="Times New Roman"/>
                <a:ea typeface="Calibri"/>
              </a:rPr>
              <a:t>→H</a:t>
            </a:r>
            <a:r>
              <a:rPr lang="uk-UA" sz="3600" baseline="-25000" dirty="0">
                <a:latin typeface="Times New Roman"/>
                <a:ea typeface="Calibri"/>
              </a:rPr>
              <a:t>2</a:t>
            </a:r>
            <a:r>
              <a:rPr lang="uk-UA" sz="3600" dirty="0">
                <a:latin typeface="Times New Roman"/>
                <a:ea typeface="Calibri"/>
              </a:rPr>
              <a:t>SO</a:t>
            </a:r>
            <a:r>
              <a:rPr lang="uk-UA" sz="3600" baseline="-25000" dirty="0">
                <a:latin typeface="Times New Roman"/>
                <a:ea typeface="Calibri"/>
              </a:rPr>
              <a:t>4</a:t>
            </a:r>
            <a:r>
              <a:rPr lang="uk-UA" sz="3600" dirty="0">
                <a:latin typeface="Times New Roman"/>
                <a:ea typeface="Calibri"/>
              </a:rPr>
              <a:t>→BaSO</a:t>
            </a:r>
            <a:r>
              <a:rPr lang="uk-UA" sz="3600" baseline="-25000" dirty="0">
                <a:latin typeface="Times New Roman"/>
                <a:ea typeface="Calibri"/>
              </a:rPr>
              <a:t>4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5366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21" y="2644501"/>
            <a:ext cx="8433165" cy="356497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i="1" u="sng" dirty="0">
                <a:effectLst/>
              </a:rPr>
              <a:t>Експертиза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24796" y="1484784"/>
            <a:ext cx="9144000" cy="2344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uk-UA" sz="2400" dirty="0">
                <a:latin typeface="Times New Roman"/>
                <a:ea typeface="Calibri"/>
                <a:cs typeface="Times New Roman"/>
              </a:rPr>
              <a:t>За допомогою універсального індикатора докажіть в яких пробірках містяться </a:t>
            </a:r>
            <a:endParaRPr lang="uk-UA" sz="2400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uk-UA" sz="4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3600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65626" y="5413239"/>
            <a:ext cx="1322798" cy="752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uk-UA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</a:t>
            </a:r>
            <a:r>
              <a:rPr lang="uk-UA" sz="3200" b="1" baseline="-25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</a:t>
            </a:r>
            <a:r>
              <a:rPr lang="uk-UA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SO</a:t>
            </a:r>
            <a:r>
              <a:rPr lang="uk-UA" sz="3200" b="1" baseline="-25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4</a:t>
            </a:r>
            <a:endParaRPr lang="ru-RU" sz="24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5413238"/>
            <a:ext cx="958917" cy="752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uk-UA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</a:t>
            </a:r>
            <a:r>
              <a:rPr lang="uk-UA" sz="3200" b="1" baseline="-25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</a:t>
            </a:r>
            <a:r>
              <a:rPr lang="uk-UA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</a:t>
            </a:r>
            <a:endParaRPr lang="ru-RU" sz="24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9527" y="5580528"/>
            <a:ext cx="1324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NaOH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35121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u="sng" dirty="0">
                <a:effectLst/>
              </a:rPr>
              <a:t>Підсумок уроку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136352"/>
            <a:ext cx="8892480" cy="2990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uk-UA" sz="2400" dirty="0">
                <a:latin typeface="Times New Roman"/>
                <a:ea typeface="Calibri"/>
                <a:cs typeface="Times New Roman"/>
              </a:rPr>
              <a:t>Оцінювання роботи учнів на уроці. От і завершився наш саміт двох могутніх регіонів країни Хімії. Підіб’ємо підсумки: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600575" algn="l"/>
              </a:tabLst>
            </a:pPr>
            <a:r>
              <a:rPr lang="uk-UA" sz="2400" dirty="0" err="1">
                <a:latin typeface="Times New Roman"/>
                <a:ea typeface="Calibri"/>
                <a:cs typeface="Times New Roman"/>
              </a:rPr>
              <a:t>Самооцінювання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учнів.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600575" algn="l"/>
              </a:tabLst>
            </a:pPr>
            <a:r>
              <a:rPr lang="uk-UA" sz="2400" dirty="0">
                <a:latin typeface="Times New Roman"/>
                <a:ea typeface="Calibri"/>
                <a:cs typeface="Times New Roman"/>
              </a:rPr>
              <a:t>Оцінювання вчителем роботи класу та окремих учнів.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  <a:tabLst>
                <a:tab pos="4600575" algn="l"/>
              </a:tabLst>
            </a:pPr>
            <a:r>
              <a:rPr lang="uk-UA" sz="2400" dirty="0">
                <a:latin typeface="Times New Roman"/>
                <a:ea typeface="Calibri"/>
                <a:cs typeface="Times New Roman"/>
              </a:rPr>
              <a:t>Аргументація виставлених оцінок. 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34195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29816"/>
            <a:ext cx="6512511" cy="1143000"/>
          </a:xfrm>
        </p:spPr>
        <p:txBody>
          <a:bodyPr/>
          <a:lstStyle/>
          <a:p>
            <a:pPr marL="0" lvl="0" indent="0" algn="ctr">
              <a:buNone/>
            </a:pPr>
            <a:r>
              <a:rPr lang="uk-UA" sz="4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Домашня робота</a:t>
            </a:r>
            <a:r>
              <a:rPr lang="ru-RU" sz="48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48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1960" y="2204864"/>
            <a:ext cx="9900592" cy="1697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09625" lvl="0" algn="ctr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uk-UA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Повторити </a:t>
            </a:r>
            <a:r>
              <a:rPr lang="uk-UA" sz="3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кислоти та оксиди. </a:t>
            </a:r>
            <a:endParaRPr lang="uk-UA" sz="32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marR="809625" lvl="0" algn="ctr">
              <a:lnSpc>
                <a:spcPct val="150000"/>
              </a:lnSpc>
              <a:spcAft>
                <a:spcPts val="1000"/>
              </a:spcAft>
              <a:tabLst>
                <a:tab pos="4600575" algn="l"/>
              </a:tabLst>
            </a:pPr>
            <a:r>
              <a:rPr lang="uk-UA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Написати </a:t>
            </a:r>
            <a:r>
              <a:rPr lang="uk-UA" sz="3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казку-розповідь про оксиди та кислоти.</a:t>
            </a:r>
            <a:endParaRPr lang="ru-RU" sz="2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66367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5144359" cy="1143000"/>
          </a:xfrm>
        </p:spPr>
        <p:txBody>
          <a:bodyPr/>
          <a:lstStyle/>
          <a:p>
            <a:pPr marL="0" indent="0">
              <a:buNone/>
            </a:pPr>
            <a:r>
              <a:rPr lang="uk-UA" i="1" dirty="0">
                <a:effectLst/>
              </a:rPr>
              <a:t>Завдання уроку</a:t>
            </a:r>
            <a:r>
              <a:rPr lang="uk-UA" dirty="0">
                <a:effectLst/>
              </a:rPr>
              <a:t>: 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1340768"/>
            <a:ext cx="7704856" cy="4824536"/>
          </a:xfrm>
        </p:spPr>
        <p:txBody>
          <a:bodyPr>
            <a:normAutofit/>
          </a:bodyPr>
          <a:lstStyle/>
          <a:p>
            <a:pPr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uk-UA" b="1" i="1" dirty="0"/>
              <a:t>Освітня:</a:t>
            </a:r>
            <a:r>
              <a:rPr lang="uk-UA" dirty="0"/>
              <a:t> Узагальнити й  закріпити знання  про основні  класи неорганічних сполук їхній склад, класифікація, властивості.</a:t>
            </a:r>
            <a:endParaRPr lang="ru-RU" dirty="0"/>
          </a:p>
          <a:p>
            <a:pPr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uk-UA" b="1" i="1" dirty="0"/>
              <a:t>Розвивальна:</a:t>
            </a:r>
            <a:r>
              <a:rPr lang="uk-UA" dirty="0"/>
              <a:t> Продовжити розвивати мовленнєві навички, логічне мислення, робити висновки, формувати основні навчальні компетенції.</a:t>
            </a:r>
            <a:endParaRPr lang="ru-RU" dirty="0"/>
          </a:p>
          <a:p>
            <a:pPr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uk-UA" b="1" i="1" dirty="0"/>
              <a:t>Виховна:</a:t>
            </a:r>
            <a:r>
              <a:rPr lang="uk-UA" dirty="0"/>
              <a:t> Створити умови для виховання бажання активно навчатися, здатність відстоювати власну точку зору, формувати адекватну самооцінку.</a:t>
            </a:r>
            <a:br>
              <a:rPr lang="uk-UA" dirty="0"/>
            </a:br>
            <a:r>
              <a:rPr lang="uk-UA" dirty="0"/>
              <a:t>Обладнання та реактиви: Індивідуальна картка учня, штатив з пробіркам, розчини  кислот та лугів, індикаторні папірці, комп’ютерна  презентація.</a:t>
            </a:r>
            <a:endParaRPr lang="ru-RU" dirty="0"/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9467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sz="4800" i="1" dirty="0">
                <a:latin typeface="Times New Roman"/>
                <a:ea typeface="Calibri"/>
                <a:cs typeface="Times New Roman"/>
              </a:rPr>
              <a:t>Хід уроку: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/>
            </a:r>
            <a:br>
              <a:rPr lang="ru-RU" sz="36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2276872"/>
            <a:ext cx="6400800" cy="3474720"/>
          </a:xfrm>
        </p:spPr>
        <p:txBody>
          <a:bodyPr/>
          <a:lstStyle/>
          <a:p>
            <a:pPr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dirty="0" smtClean="0">
                <a:latin typeface="Times New Roman"/>
                <a:ea typeface="Calibri"/>
                <a:cs typeface="Times New Roman"/>
              </a:rPr>
              <a:t>1.Організаційний 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момент.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dirty="0">
                <a:latin typeface="Times New Roman"/>
                <a:ea typeface="Calibri"/>
                <a:cs typeface="Times New Roman"/>
              </a:rPr>
              <a:t>2.Мотивація пізнавальної діяльності.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dirty="0">
                <a:latin typeface="Times New Roman"/>
                <a:ea typeface="Calibri"/>
                <a:cs typeface="Times New Roman"/>
              </a:rPr>
              <a:t>3.Етапи узагальнення.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37829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76" y="319079"/>
            <a:ext cx="3117386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532" y="184276"/>
            <a:ext cx="3103215" cy="2075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76" y="4437112"/>
            <a:ext cx="3117386" cy="20824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907" y="2328825"/>
            <a:ext cx="2999292" cy="1999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1259632" y="1700808"/>
            <a:ext cx="1024639" cy="558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Arial Black"/>
                <a:ea typeface="Calibri"/>
                <a:cs typeface="Times New Roman"/>
              </a:rPr>
              <a:t>SiO</a:t>
            </a:r>
            <a:r>
              <a:rPr lang="en-US" sz="2800" b="1" baseline="-25000" dirty="0">
                <a:solidFill>
                  <a:schemeClr val="accent3">
                    <a:lumMod val="75000"/>
                  </a:schemeClr>
                </a:solidFill>
                <a:latin typeface="Arial Black"/>
                <a:ea typeface="Calibri"/>
                <a:cs typeface="Times New Roman"/>
              </a:rPr>
              <a:t>2</a:t>
            </a:r>
            <a:endParaRPr lang="ru-RU" sz="2800" dirty="0">
              <a:solidFill>
                <a:schemeClr val="accent3">
                  <a:lumMod val="7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79348" y="3717032"/>
            <a:ext cx="914033" cy="611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H</a:t>
            </a:r>
            <a:r>
              <a:rPr lang="en-US" sz="3200" b="1" baseline="-25000" dirty="0">
                <a:solidFill>
                  <a:schemeClr val="accent3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2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+mj-lt"/>
                <a:ea typeface="Calibri"/>
                <a:cs typeface="Times New Roman"/>
              </a:rPr>
              <a:t>O</a:t>
            </a:r>
            <a:endParaRPr lang="ru-RU" b="1" dirty="0">
              <a:solidFill>
                <a:schemeClr val="accent3">
                  <a:lumMod val="75000"/>
                </a:schemeClr>
              </a:solidFill>
              <a:effectLst/>
              <a:latin typeface="+mj-lt"/>
              <a:ea typeface="Calibri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59632" y="5805264"/>
            <a:ext cx="968535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 err="1">
                <a:solidFill>
                  <a:schemeClr val="accent3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>CaO</a:t>
            </a:r>
            <a:endParaRPr lang="ru-RU" b="1" dirty="0">
              <a:solidFill>
                <a:schemeClr val="accent3">
                  <a:lumMod val="7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01791" y="1648229"/>
            <a:ext cx="1175322" cy="611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ea typeface="Calibri"/>
                <a:cs typeface="Times New Roman"/>
              </a:rPr>
              <a:t>Al</a:t>
            </a:r>
            <a:r>
              <a:rPr lang="en-US" sz="3200" b="1" baseline="-25000" dirty="0">
                <a:solidFill>
                  <a:schemeClr val="accent3">
                    <a:lumMod val="75000"/>
                  </a:schemeClr>
                </a:solidFill>
                <a:ea typeface="Calibri"/>
                <a:cs typeface="Times New Roman"/>
              </a:rPr>
              <a:t>2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ea typeface="Calibri"/>
                <a:cs typeface="Times New Roman"/>
              </a:rPr>
              <a:t>O</a:t>
            </a:r>
            <a:r>
              <a:rPr lang="en-US" sz="3200" b="1" baseline="-25000" dirty="0">
                <a:solidFill>
                  <a:schemeClr val="accent3">
                    <a:lumMod val="75000"/>
                  </a:schemeClr>
                </a:solidFill>
                <a:ea typeface="Calibri"/>
                <a:cs typeface="Times New Roman"/>
              </a:rPr>
              <a:t>3</a:t>
            </a:r>
            <a:endParaRPr lang="ru-RU" b="1" dirty="0">
              <a:solidFill>
                <a:schemeClr val="accent3">
                  <a:lumMod val="75000"/>
                </a:schemeClr>
              </a:solidFill>
              <a:effectLst/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97" y="4644726"/>
            <a:ext cx="4171950" cy="1809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Прямоугольник 19"/>
          <p:cNvSpPr/>
          <p:nvPr/>
        </p:nvSpPr>
        <p:spPr>
          <a:xfrm>
            <a:off x="6118325" y="5762427"/>
            <a:ext cx="966931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 err="1" smtClean="0">
                <a:solidFill>
                  <a:schemeClr val="accent3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>ZnO</a:t>
            </a:r>
            <a:endParaRPr lang="ru-RU" b="1" dirty="0">
              <a:solidFill>
                <a:schemeClr val="accent3">
                  <a:lumMod val="7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22712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3107832" cy="2057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674" y="332447"/>
            <a:ext cx="2984442" cy="2232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898" y="4319538"/>
            <a:ext cx="3202550" cy="2277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35712"/>
            <a:ext cx="3657600" cy="2389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76872"/>
            <a:ext cx="2818234" cy="21945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30894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12628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i="1" u="sng" dirty="0" smtClean="0">
                <a:effectLst/>
              </a:rPr>
              <a:t>Розв’язання  </a:t>
            </a:r>
            <a:r>
              <a:rPr lang="uk-UA" i="1" u="sng" dirty="0">
                <a:effectLst/>
              </a:rPr>
              <a:t>кросвордів: 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3621428" y="2632511"/>
            <a:ext cx="5356045" cy="3703739"/>
            <a:chOff x="0" y="0"/>
            <a:chExt cx="4306186" cy="3189478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956931" y="0"/>
              <a:ext cx="478155" cy="46736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435396" y="0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913861" y="0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392326" y="0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870791" y="0"/>
              <a:ext cx="478465" cy="46783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349256" y="0"/>
              <a:ext cx="478465" cy="46783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827721" y="0"/>
              <a:ext cx="478465" cy="46783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956931" y="467833"/>
              <a:ext cx="478465" cy="467833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435396" y="467833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913861" y="467833"/>
              <a:ext cx="478465" cy="46783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392326" y="467833"/>
              <a:ext cx="478465" cy="46783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870791" y="467833"/>
              <a:ext cx="478465" cy="46783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956931" y="935666"/>
              <a:ext cx="478155" cy="46736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435396" y="935666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913861" y="935666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392326" y="935666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2870791" y="935666"/>
              <a:ext cx="478465" cy="46783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349256" y="935666"/>
              <a:ext cx="478465" cy="46783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827721" y="935666"/>
              <a:ext cx="478465" cy="46783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78465" y="1403498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956931" y="1403498"/>
              <a:ext cx="478155" cy="46736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435396" y="1403498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913861" y="1403498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2392326" y="1403498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0" y="1871331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478465" y="1871331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956931" y="1871331"/>
              <a:ext cx="478155" cy="46736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1435396" y="1871331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913861" y="1871331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392326" y="1871331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956931" y="2339163"/>
              <a:ext cx="478155" cy="46736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Поле 38"/>
            <p:cNvSpPr txBox="1"/>
            <p:nvPr/>
          </p:nvSpPr>
          <p:spPr>
            <a:xfrm>
              <a:off x="589577" y="2022502"/>
              <a:ext cx="882941" cy="116697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450215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4000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A54200"/>
                      </a:gs>
                      <a:gs pos="78000">
                        <a:srgbClr val="FF8C19"/>
                      </a:gs>
                      <a:gs pos="100000">
                        <a:srgbClr val="FFF1E9"/>
                      </a:gs>
                    </a:gsLst>
                    <a:lin ang="5400000" scaled="0"/>
                  </a:gradFill>
                  <a:effectLst>
                    <a:outerShdw blurRad="69850" dist="43180" dir="5400000" sx="0" sy="0">
                      <a:srgbClr val="000000">
                        <a:alpha val="65000"/>
                      </a:srgbClr>
                    </a:outerShdw>
                  </a:effectLst>
                  <a:uLnTx/>
                  <a:uFillTx/>
                  <a:latin typeface="Times New Roman"/>
                  <a:ea typeface="Calibri"/>
                  <a:cs typeface="Times New Roman"/>
                </a:rPr>
                <a:t>и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187005" y="1818852"/>
            <a:ext cx="4572000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latin typeface="Times New Roman"/>
                <a:ea typeface="Calibri"/>
                <a:cs typeface="Times New Roman"/>
              </a:rPr>
              <a:t>назвіть елемент з порядковим числом 8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latin typeface="Times New Roman"/>
                <a:ea typeface="Calibri"/>
                <a:cs typeface="Times New Roman"/>
              </a:rPr>
              <a:t>назвіть елемент з порядковим числом 19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latin typeface="Times New Roman"/>
                <a:ea typeface="Calibri"/>
                <a:cs typeface="Times New Roman"/>
              </a:rPr>
              <a:t>назвіть елемент з порядковим числом 16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latin typeface="Times New Roman"/>
                <a:ea typeface="Calibri"/>
                <a:cs typeface="Times New Roman"/>
              </a:rPr>
              <a:t>назвіть елемент з порядковим числом 22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uk-UA" dirty="0">
                <a:latin typeface="Times New Roman"/>
                <a:ea typeface="Calibri"/>
                <a:cs typeface="Times New Roman"/>
              </a:rPr>
              <a:t>назвіть елемент з порядковим числом 48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90017" y="4826829"/>
            <a:ext cx="48424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/>
              <a:t>К    А   Д   М    І    Й</a:t>
            </a:r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860032" y="2636912"/>
            <a:ext cx="41504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prstClr val="black"/>
                </a:solidFill>
              </a:rPr>
              <a:t>О    К   С   И    Г    Е   Н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860032" y="3215776"/>
            <a:ext cx="28616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800" b="1" dirty="0" smtClean="0">
                <a:solidFill>
                  <a:prstClr val="black"/>
                </a:solidFill>
              </a:rPr>
              <a:t>К    А   Л    І    Й</a:t>
            </a:r>
            <a:endParaRPr lang="uk-UA" b="1" dirty="0">
              <a:solidFill>
                <a:prstClr val="black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860032" y="3748948"/>
            <a:ext cx="41761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prstClr val="black"/>
                </a:solidFill>
              </a:rPr>
              <a:t>С    У   Л    Ь   Ф   У    Р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241489" y="4282349"/>
            <a:ext cx="28825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prstClr val="black"/>
                </a:solidFill>
              </a:rPr>
              <a:t> Т   И   Т    А   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49050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9" grpId="0"/>
      <p:bldP spid="40" grpId="0"/>
      <p:bldP spid="41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557249" y="332656"/>
            <a:ext cx="4786628" cy="3526933"/>
            <a:chOff x="0" y="0"/>
            <a:chExt cx="4786808" cy="352714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433779" y="0"/>
              <a:ext cx="478127" cy="46728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909267" y="0"/>
              <a:ext cx="478127" cy="467288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392071" y="0"/>
              <a:ext cx="478127" cy="467288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867559" y="0"/>
              <a:ext cx="478127" cy="467288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343047" y="0"/>
              <a:ext cx="478437" cy="46776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433779" y="468173"/>
              <a:ext cx="478437" cy="467761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909267" y="468173"/>
              <a:ext cx="478127" cy="467288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392071" y="468173"/>
              <a:ext cx="478437" cy="46776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867559" y="468173"/>
              <a:ext cx="478437" cy="46776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958291" y="468173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441095" y="936345"/>
              <a:ext cx="478127" cy="46728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916583" y="936345"/>
              <a:ext cx="477520" cy="466725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392071" y="936345"/>
              <a:ext cx="477520" cy="466725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874874" y="936345"/>
              <a:ext cx="477520" cy="466725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350362" y="936345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825850" y="936345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308653" y="936345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958291" y="1404518"/>
              <a:ext cx="477520" cy="466725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441095" y="1404518"/>
              <a:ext cx="477520" cy="466725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916583" y="1404518"/>
              <a:ext cx="477520" cy="466725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392071" y="1404518"/>
              <a:ext cx="477520" cy="466725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874874" y="1404518"/>
              <a:ext cx="477520" cy="466725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82803" y="1872691"/>
              <a:ext cx="477520" cy="466725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958291" y="1872691"/>
              <a:ext cx="477520" cy="466725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441095" y="2340864"/>
              <a:ext cx="477520" cy="466725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916583" y="1872691"/>
              <a:ext cx="477520" cy="466725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433779" y="2809037"/>
              <a:ext cx="477520" cy="466725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Поле 299"/>
            <p:cNvSpPr txBox="1"/>
            <p:nvPr/>
          </p:nvSpPr>
          <p:spPr>
            <a:xfrm>
              <a:off x="1024128" y="2475585"/>
              <a:ext cx="852170" cy="105156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450215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3600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A54200"/>
                      </a:gs>
                      <a:gs pos="78000">
                        <a:srgbClr val="FF8C19"/>
                      </a:gs>
                      <a:gs pos="100000">
                        <a:srgbClr val="FFF1E9"/>
                      </a:gs>
                    </a:gsLst>
                    <a:lin ang="5400000" scaled="0"/>
                  </a:gradFill>
                  <a:effectLst>
                    <a:outerShdw blurRad="69850" dist="43180" dir="5400000" sx="0" sy="0">
                      <a:srgbClr val="000000">
                        <a:alpha val="65000"/>
                      </a:srgbClr>
                    </a:outerShdw>
                  </a:effectLst>
                  <a:uLnTx/>
                  <a:uFillTx/>
                  <a:latin typeface="Times New Roman"/>
                  <a:ea typeface="Calibri"/>
                  <a:cs typeface="Times New Roman"/>
                </a:rPr>
                <a:t>и</a:t>
              </a:r>
              <a:endPara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0" y="468173"/>
              <a:ext cx="478437" cy="46776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482803" y="468173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350362" y="1404518"/>
              <a:ext cx="478437" cy="46776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825850" y="1404518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308653" y="1404518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1916583" y="2340864"/>
              <a:ext cx="477520" cy="466725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2392071" y="2340864"/>
              <a:ext cx="477520" cy="466725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2874874" y="2340864"/>
              <a:ext cx="477520" cy="466725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350362" y="2340864"/>
              <a:ext cx="478155" cy="46736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1441095" y="1872691"/>
              <a:ext cx="477520" cy="466725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3663544" y="3594809"/>
            <a:ext cx="50129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600575" algn="l"/>
              </a:tabLst>
            </a:pPr>
            <a:r>
              <a:rPr lang="uk-UA" dirty="0">
                <a:latin typeface="Times New Roman"/>
                <a:ea typeface="Calibri"/>
                <a:cs typeface="Times New Roman"/>
              </a:rPr>
              <a:t>назвіть елемент з порядковим числом 19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600575" algn="l"/>
              </a:tabLst>
            </a:pPr>
            <a:r>
              <a:rPr lang="uk-UA" dirty="0">
                <a:latin typeface="Times New Roman"/>
                <a:ea typeface="Calibri"/>
                <a:cs typeface="Times New Roman"/>
              </a:rPr>
              <a:t>назвіть елемент з порядковим числом 8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600575" algn="l"/>
              </a:tabLst>
            </a:pPr>
            <a:r>
              <a:rPr lang="uk-UA" dirty="0">
                <a:latin typeface="Times New Roman"/>
                <a:ea typeface="Calibri"/>
                <a:cs typeface="Times New Roman"/>
              </a:rPr>
              <a:t>назвіть елемент з порядковим числом 16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600575" algn="l"/>
              </a:tabLst>
            </a:pPr>
            <a:r>
              <a:rPr lang="uk-UA" dirty="0">
                <a:latin typeface="Times New Roman"/>
                <a:ea typeface="Calibri"/>
                <a:cs typeface="Times New Roman"/>
              </a:rPr>
              <a:t>назвіть елемент з порядковим числом 13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600575" algn="l"/>
              </a:tabLst>
            </a:pPr>
            <a:r>
              <a:rPr lang="uk-UA" dirty="0">
                <a:latin typeface="Times New Roman"/>
                <a:ea typeface="Calibri"/>
                <a:cs typeface="Times New Roman"/>
              </a:rPr>
              <a:t> назвіть елемент з порядковим числом 17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  <a:tabLst>
                <a:tab pos="4600575" algn="l"/>
              </a:tabLst>
            </a:pPr>
            <a:r>
              <a:rPr lang="uk-UA" dirty="0">
                <a:latin typeface="Times New Roman"/>
                <a:ea typeface="Calibri"/>
                <a:cs typeface="Times New Roman"/>
              </a:rPr>
              <a:t>назвіть елемент з порядковим числом 22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76140" y="279894"/>
            <a:ext cx="2432076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800" b="1" dirty="0" smtClean="0">
                <a:ea typeface="Calibri"/>
                <a:cs typeface="Times New Roman"/>
              </a:rPr>
              <a:t>К   А  Л   І   Й</a:t>
            </a:r>
            <a:endParaRPr lang="ru-RU" b="1" dirty="0">
              <a:effectLst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7249" y="768984"/>
            <a:ext cx="3398687" cy="546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800" b="1" dirty="0" smtClean="0">
                <a:ea typeface="Calibri"/>
                <a:cs typeface="Times New Roman"/>
              </a:rPr>
              <a:t>О   К  С  И   Г   Е  Н</a:t>
            </a:r>
            <a:endParaRPr lang="ru-RU" b="1" dirty="0">
              <a:effectLst/>
              <a:ea typeface="Calibri"/>
              <a:cs typeface="Times New Roman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007422" y="1229077"/>
            <a:ext cx="3316934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800" b="1" dirty="0" smtClean="0">
                <a:ea typeface="Calibri"/>
                <a:cs typeface="Times New Roman"/>
              </a:rPr>
              <a:t>С   У  Л  Ь  Ф   У  Р</a:t>
            </a:r>
            <a:endParaRPr lang="ru-RU" b="1" dirty="0">
              <a:effectLst/>
              <a:ea typeface="Calibri"/>
              <a:cs typeface="Times New Roman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561519" y="1686142"/>
            <a:ext cx="3809056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800" b="1" dirty="0" smtClean="0">
                <a:ea typeface="Calibri"/>
                <a:cs typeface="Times New Roman"/>
              </a:rPr>
              <a:t>А  Л  Ю  М  І   Н   І   Й</a:t>
            </a:r>
            <a:endParaRPr lang="ru-RU" b="1" dirty="0">
              <a:effectLst/>
              <a:ea typeface="Calibri"/>
              <a:cs typeface="Times New Roman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116799" y="2165366"/>
            <a:ext cx="1871025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800" b="1" dirty="0" smtClean="0">
                <a:ea typeface="Calibri"/>
                <a:cs typeface="Times New Roman"/>
              </a:rPr>
              <a:t>Х  Л  О   Р</a:t>
            </a:r>
            <a:endParaRPr lang="ru-RU" b="1" dirty="0">
              <a:effectLst/>
              <a:ea typeface="Calibri"/>
              <a:cs typeface="Times New Roman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865225" y="2645960"/>
            <a:ext cx="2560316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800" b="1" dirty="0" smtClean="0">
                <a:ea typeface="Calibri"/>
                <a:cs typeface="Times New Roman"/>
              </a:rPr>
              <a:t>  Т  И  Т  А   Н</a:t>
            </a:r>
            <a:endParaRPr lang="ru-RU" b="1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097686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2" grpId="0"/>
      <p:bldP spid="3" grpId="0"/>
      <p:bldP spid="44" grpId="0"/>
      <p:bldP spid="45" grpId="0"/>
      <p:bldP spid="46" grpId="0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04447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sz="4000" i="1" u="sng" dirty="0" smtClean="0">
                <a:effectLst/>
              </a:rPr>
              <a:t>Вставте </a:t>
            </a:r>
            <a:r>
              <a:rPr lang="uk-UA" sz="4000" i="1" u="sng" dirty="0">
                <a:effectLst/>
              </a:rPr>
              <a:t>пропущені слова</a:t>
            </a:r>
            <a:r>
              <a:rPr lang="ru-RU" sz="4000" dirty="0">
                <a:effectLst/>
              </a:rPr>
              <a:t/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988840"/>
            <a:ext cx="8748464" cy="4248472"/>
          </a:xfrm>
        </p:spPr>
        <p:txBody>
          <a:bodyPr/>
          <a:lstStyle/>
          <a:p>
            <a:pPr indent="0" algn="just">
              <a:lnSpc>
                <a:spcPct val="150000"/>
              </a:lnSpc>
              <a:spcAft>
                <a:spcPts val="1000"/>
              </a:spcAft>
              <a:buNone/>
              <a:tabLst>
                <a:tab pos="4600575" algn="l"/>
              </a:tabLst>
            </a:pPr>
            <a:r>
              <a:rPr lang="uk-UA" sz="2400" dirty="0" smtClean="0">
                <a:latin typeface="Times New Roman"/>
                <a:ea typeface="Calibri"/>
                <a:cs typeface="Times New Roman"/>
              </a:rPr>
              <a:t>    Оксиди 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- це ________ сполуки, будь-якого </a:t>
            </a:r>
            <a:r>
              <a:rPr lang="uk-UA" sz="2400" dirty="0" smtClean="0">
                <a:latin typeface="Times New Roman"/>
                <a:ea typeface="Calibri"/>
                <a:cs typeface="Times New Roman"/>
              </a:rPr>
              <a:t>хімічного _________ з __________.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1000"/>
              </a:spcAft>
              <a:buNone/>
              <a:tabLst>
                <a:tab pos="4600575" algn="l"/>
              </a:tabLst>
            </a:pPr>
            <a:r>
              <a:rPr lang="uk-UA" sz="2400" dirty="0" smtClean="0">
                <a:latin typeface="Times New Roman"/>
                <a:ea typeface="Calibri"/>
                <a:cs typeface="Times New Roman"/>
              </a:rPr>
              <a:t>    Кислоти – це ________ 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сполуки, молекули яких складаються з атомів </a:t>
            </a:r>
            <a:r>
              <a:rPr lang="uk-UA" sz="2400" dirty="0" smtClean="0">
                <a:latin typeface="Times New Roman"/>
                <a:ea typeface="Calibri"/>
                <a:cs typeface="Times New Roman"/>
              </a:rPr>
              <a:t>_________  і  __________ 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залишків.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8959" y="2112330"/>
            <a:ext cx="1208985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400" dirty="0">
                <a:latin typeface="Times New Roman" pitchFamily="18" charset="0"/>
                <a:ea typeface="Calibri"/>
                <a:cs typeface="Times New Roman" pitchFamily="18" charset="0"/>
              </a:rPr>
              <a:t>бінарні </a:t>
            </a:r>
            <a:endParaRPr lang="ru-RU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8396" y="2650767"/>
            <a:ext cx="3354444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400" dirty="0">
                <a:latin typeface="Times New Roman" pitchFamily="18" charset="0"/>
                <a:ea typeface="Calibri"/>
                <a:cs typeface="Times New Roman" pitchFamily="18" charset="0"/>
              </a:rPr>
              <a:t>елемента </a:t>
            </a:r>
            <a:r>
              <a:rPr lang="uk-UA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</a:t>
            </a:r>
            <a:r>
              <a:rPr lang="uk-UA" sz="2400" dirty="0" err="1">
                <a:latin typeface="Times New Roman" pitchFamily="18" charset="0"/>
                <a:ea typeface="Calibri"/>
                <a:cs typeface="Times New Roman" pitchFamily="18" charset="0"/>
              </a:rPr>
              <a:t>Оксигеном</a:t>
            </a:r>
            <a:r>
              <a:rPr lang="uk-UA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2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286" y="3943667"/>
            <a:ext cx="3401829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Гідрогену      кислотних</a:t>
            </a:r>
            <a:endParaRPr lang="ru-RU" sz="2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45533" y="3398557"/>
            <a:ext cx="1167307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400" dirty="0">
                <a:latin typeface="Times New Roman" pitchFamily="18" charset="0"/>
                <a:ea typeface="Calibri"/>
                <a:cs typeface="Times New Roman" pitchFamily="18" charset="0"/>
              </a:rPr>
              <a:t>складні</a:t>
            </a:r>
            <a:endParaRPr lang="ru-RU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319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357</TotalTime>
  <Words>848</Words>
  <Application>Microsoft Office PowerPoint</Application>
  <PresentationFormat>Экран (4:3)</PresentationFormat>
  <Paragraphs>268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Воздушный поток</vt:lpstr>
      <vt:lpstr>Тема уроку: Оксиди. Кислоти</vt:lpstr>
      <vt:lpstr>Презентация PowerPoint</vt:lpstr>
      <vt:lpstr>Завдання уроку:  </vt:lpstr>
      <vt:lpstr>Хід уроку: </vt:lpstr>
      <vt:lpstr>Презентация PowerPoint</vt:lpstr>
      <vt:lpstr>Презентация PowerPoint</vt:lpstr>
      <vt:lpstr>Розв’язання  кросвордів:  </vt:lpstr>
      <vt:lpstr>Презентация PowerPoint</vt:lpstr>
      <vt:lpstr>Вставте пропущені слова </vt:lpstr>
      <vt:lpstr>Знайдіть зайву речовину в кожному рядку і обведіть, поясніть причину  зайвості:</vt:lpstr>
      <vt:lpstr>«Хрестики – Нулики» (індивідуальна робота)</vt:lpstr>
      <vt:lpstr>Конкурс «Детектор брехні»</vt:lpstr>
      <vt:lpstr>Конкурс «Детектор брехні»</vt:lpstr>
      <vt:lpstr>Морській бій (попарно): заповнити таблицю з формулами солей </vt:lpstr>
      <vt:lpstr>Морській бій (попарно): заповнити таблицю з формулами солей </vt:lpstr>
      <vt:lpstr>Допишіть  рівняння  хімічних реакцій  (самостійно) </vt:lpstr>
      <vt:lpstr>Напишіть формули речовин (самостійно) </vt:lpstr>
      <vt:lpstr>«Об’єднай друзів». </vt:lpstr>
      <vt:lpstr>Конкурс «Поле чудес» </vt:lpstr>
      <vt:lpstr>«Догонялки» (здійсніть перетворення і назвіть всі  речовини ) - робота у дошки</vt:lpstr>
      <vt:lpstr>Експертиза</vt:lpstr>
      <vt:lpstr>Підсумок уроку </vt:lpstr>
      <vt:lpstr>Домашня робота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уроку: Оксиди. Кислоти</dc:title>
  <dc:creator>School</dc:creator>
  <cp:lastModifiedBy>School</cp:lastModifiedBy>
  <cp:revision>48</cp:revision>
  <dcterms:created xsi:type="dcterms:W3CDTF">2015-11-16T10:40:28Z</dcterms:created>
  <dcterms:modified xsi:type="dcterms:W3CDTF">2015-12-02T11:16:40Z</dcterms:modified>
</cp:coreProperties>
</file>