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7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33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1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47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4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38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9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76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2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9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14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3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2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4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3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7554-BCA8-454A-8773-A26DA3FD74A3}" type="datetimeFigureOut">
              <a:rPr lang="uk-UA" smtClean="0"/>
              <a:t>04.02.2022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228F5B-71E3-4E81-9939-8494C1FB7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4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679AA4-D093-4C5B-84C6-2A3381EA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822" y="1022925"/>
            <a:ext cx="9516862" cy="580599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uk-UA" sz="9600" b="1" dirty="0">
                <a:solidFill>
                  <a:srgbClr val="FF0000"/>
                </a:solidFill>
              </a:rPr>
              <a:t>Що вивчає хімія? </a:t>
            </a:r>
            <a:endParaRPr lang="uk-UA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buNone/>
            </a:pPr>
            <a:r>
              <a:rPr lang="uk-UA" sz="9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Наука про речовини, їхні властивості й перетворення на інші речовини.</a:t>
            </a:r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Що таке речовина? </a:t>
            </a:r>
          </a:p>
          <a:p>
            <a:pPr marL="0" lvl="0" indent="0">
              <a:buNone/>
            </a:pPr>
            <a:r>
              <a:rPr lang="uk-UA" sz="9600" b="1" dirty="0"/>
              <a:t>– вид матерії, яка характеризується масою та складається з елементарних частинок. </a:t>
            </a:r>
          </a:p>
          <a:p>
            <a:pPr marL="0" lvl="0" indent="0">
              <a:buNone/>
            </a:pPr>
            <a:r>
              <a:rPr lang="uk-UA" sz="9600" b="1" dirty="0"/>
              <a:t>це те із чого складається тіло (вода, цукор</a:t>
            </a:r>
            <a:r>
              <a:rPr lang="uk-UA" sz="9600" b="1"/>
              <a:t>, скло). </a:t>
            </a:r>
            <a:endParaRPr lang="uk-UA" sz="9600" b="1" dirty="0"/>
          </a:p>
          <a:p>
            <a:r>
              <a:rPr lang="uk-UA" sz="9600" b="1" dirty="0">
                <a:solidFill>
                  <a:srgbClr val="FF0000"/>
                </a:solidFill>
              </a:rPr>
              <a:t>Що таке матеріал? </a:t>
            </a:r>
          </a:p>
          <a:p>
            <a:pPr marL="0" indent="0">
              <a:buNone/>
            </a:pPr>
            <a:r>
              <a:rPr lang="uk-UA" sz="9600" dirty="0"/>
              <a:t>– </a:t>
            </a:r>
            <a:r>
              <a:rPr lang="uk-UA" sz="9600" b="1" dirty="0"/>
              <a:t>це речовина або суміш речовини, що  використовуються для виготовлення предметів (пісок, деревина, цемент). </a:t>
            </a:r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Яку будову має речовина?</a:t>
            </a:r>
            <a:r>
              <a:rPr lang="uk-UA" sz="9600" dirty="0"/>
              <a:t> </a:t>
            </a:r>
          </a:p>
          <a:p>
            <a:pPr marL="0" lvl="0" indent="0">
              <a:buNone/>
            </a:pPr>
            <a:r>
              <a:rPr lang="uk-UA" sz="9600" b="1" dirty="0"/>
              <a:t>– складається з атомів і молекул.</a:t>
            </a:r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Що таке молекула? </a:t>
            </a:r>
          </a:p>
          <a:p>
            <a:pPr marL="0" lvl="0" indent="0">
              <a:buNone/>
            </a:pPr>
            <a:r>
              <a:rPr lang="uk-UA" sz="9600" b="1" dirty="0"/>
              <a:t>– найменша частинка речовини, що здатна існувати самостійно, зберігаючи її хімічні властивості.</a:t>
            </a:r>
          </a:p>
          <a:p>
            <a:pPr marL="0" lvl="0" indent="0">
              <a:buNone/>
            </a:pPr>
            <a:endParaRPr lang="uk-UA" sz="9600" b="1" dirty="0"/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1B1F9-06A3-47CE-8034-4D761049022E}"/>
              </a:ext>
            </a:extLst>
          </p:cNvPr>
          <p:cNvSpPr txBox="1"/>
          <p:nvPr/>
        </p:nvSpPr>
        <p:spPr>
          <a:xfrm>
            <a:off x="1056442" y="237008"/>
            <a:ext cx="967666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1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НАЙВАЖЛИВІШІ ХІМІЧНІ ПОНЯТТЯ</a:t>
            </a:r>
            <a:endParaRPr lang="uk-UA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іодична система хімічних елементів Д. І. Менделєєва (3000х2200мм) •  Купити Періодична система хімічних елементів Д. І. Менделєєва (3000х2200мм)  з доставкою по Україні • Опис, фото, відгуки, ціни">
            <a:extLst>
              <a:ext uri="{FF2B5EF4-FFF2-40B4-BE49-F238E27FC236}">
                <a16:creationId xmlns:a16="http://schemas.microsoft.com/office/drawing/2014/main" id="{017449DA-5B14-4377-9EC0-21661336F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6" y="293164"/>
            <a:ext cx="8797771" cy="64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89489-8352-40E1-AA58-F24AED25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Складіть хімічні формули</a:t>
            </a:r>
            <a:b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B9148821-A77A-42FE-B5EB-DC9EDB0A8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89015"/>
              </p:ext>
            </p:extLst>
          </p:nvPr>
        </p:nvGraphicFramePr>
        <p:xfrm>
          <a:off x="2509521" y="1905000"/>
          <a:ext cx="7646669" cy="82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472">
                  <a:extLst>
                    <a:ext uri="{9D8B030D-6E8A-4147-A177-3AD203B41FA5}">
                      <a16:colId xmlns:a16="http://schemas.microsoft.com/office/drawing/2014/main" val="1223515817"/>
                    </a:ext>
                  </a:extLst>
                </a:gridCol>
                <a:gridCol w="1911472">
                  <a:extLst>
                    <a:ext uri="{9D8B030D-6E8A-4147-A177-3AD203B41FA5}">
                      <a16:colId xmlns:a16="http://schemas.microsoft.com/office/drawing/2014/main" val="482832255"/>
                    </a:ext>
                  </a:extLst>
                </a:gridCol>
                <a:gridCol w="1911472">
                  <a:extLst>
                    <a:ext uri="{9D8B030D-6E8A-4147-A177-3AD203B41FA5}">
                      <a16:colId xmlns:a16="http://schemas.microsoft.com/office/drawing/2014/main" val="4129976912"/>
                    </a:ext>
                  </a:extLst>
                </a:gridCol>
                <a:gridCol w="1912253">
                  <a:extLst>
                    <a:ext uri="{9D8B030D-6E8A-4147-A177-3AD203B41FA5}">
                      <a16:colId xmlns:a16="http://schemas.microsoft.com/office/drawing/2014/main" val="3199999187"/>
                    </a:ext>
                  </a:extLst>
                </a:gridCol>
              </a:tblGrid>
              <a:tr h="82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Назва речовини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Fe(III)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08347"/>
                  </a:ext>
                </a:extLst>
              </a:tr>
            </a:tbl>
          </a:graphicData>
        </a:graphic>
      </p:graphicFrame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CDC0BB2-D1CD-468C-944C-6ACE26D0E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73783"/>
              </p:ext>
            </p:extLst>
          </p:nvPr>
        </p:nvGraphicFramePr>
        <p:xfrm>
          <a:off x="2509520" y="2731092"/>
          <a:ext cx="1902681" cy="317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681">
                  <a:extLst>
                    <a:ext uri="{9D8B030D-6E8A-4147-A177-3AD203B41FA5}">
                      <a16:colId xmlns:a16="http://schemas.microsoft.com/office/drawing/2014/main" val="3059947998"/>
                    </a:ext>
                  </a:extLst>
                </a:gridCol>
              </a:tblGrid>
              <a:tr h="646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Оксид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41590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Сульфід 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41998"/>
                  </a:ext>
                </a:extLst>
              </a:tr>
              <a:tr h="646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Нітрид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3479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Фосфід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84073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Хлорид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67770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9854E791-87D6-4B6E-9380-315BEB7ED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11528"/>
              </p:ext>
            </p:extLst>
          </p:nvPr>
        </p:nvGraphicFramePr>
        <p:xfrm>
          <a:off x="4412201" y="2731092"/>
          <a:ext cx="5743989" cy="317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402">
                  <a:extLst>
                    <a:ext uri="{9D8B030D-6E8A-4147-A177-3AD203B41FA5}">
                      <a16:colId xmlns:a16="http://schemas.microsoft.com/office/drawing/2014/main" val="1533581837"/>
                    </a:ext>
                  </a:extLst>
                </a:gridCol>
                <a:gridCol w="1914402">
                  <a:extLst>
                    <a:ext uri="{9D8B030D-6E8A-4147-A177-3AD203B41FA5}">
                      <a16:colId xmlns:a16="http://schemas.microsoft.com/office/drawing/2014/main" val="1349910519"/>
                    </a:ext>
                  </a:extLst>
                </a:gridCol>
                <a:gridCol w="1915185">
                  <a:extLst>
                    <a:ext uri="{9D8B030D-6E8A-4147-A177-3AD203B41FA5}">
                      <a16:colId xmlns:a16="http://schemas.microsoft.com/office/drawing/2014/main" val="480102835"/>
                    </a:ext>
                  </a:extLst>
                </a:gridCol>
              </a:tblGrid>
              <a:tr h="646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СаО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50728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0605"/>
                  </a:ext>
                </a:extLst>
              </a:tr>
              <a:tr h="646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86935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FeP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21822"/>
                  </a:ext>
                </a:extLst>
              </a:tr>
              <a:tr h="62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KCl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3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FC228B-B561-43B3-AC2F-75AB5838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2" y="482354"/>
            <a:ext cx="8915400" cy="614926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uk-UA" sz="9600" b="1" dirty="0">
                <a:solidFill>
                  <a:srgbClr val="FF0000"/>
                </a:solidFill>
              </a:rPr>
              <a:t>Що таке атом? </a:t>
            </a:r>
          </a:p>
          <a:p>
            <a:pPr marL="0" lvl="0" indent="0">
              <a:buNone/>
            </a:pPr>
            <a:r>
              <a:rPr lang="uk-UA" sz="9600" dirty="0"/>
              <a:t>– </a:t>
            </a:r>
            <a:r>
              <a:rPr lang="uk-UA" sz="9600" b="1" dirty="0"/>
              <a:t>найменша </a:t>
            </a:r>
            <a:r>
              <a:rPr lang="uk-UA" sz="9600" b="1" dirty="0" err="1"/>
              <a:t>електронейтральна</a:t>
            </a:r>
            <a:r>
              <a:rPr lang="uk-UA" sz="9600" b="1" dirty="0"/>
              <a:t>, </a:t>
            </a:r>
            <a:r>
              <a:rPr lang="uk-UA" sz="9600" b="1" dirty="0" err="1"/>
              <a:t>хімічнонеподільна</a:t>
            </a:r>
            <a:r>
              <a:rPr lang="uk-UA" sz="9600" b="1" dirty="0"/>
              <a:t> частинка.</a:t>
            </a:r>
            <a:endParaRPr lang="uk-UA" sz="9600" dirty="0"/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Що таке хімічний елемент? </a:t>
            </a:r>
          </a:p>
          <a:p>
            <a:pPr marL="0" lvl="0" indent="0">
              <a:buNone/>
            </a:pPr>
            <a:r>
              <a:rPr lang="uk-UA" sz="9600" dirty="0"/>
              <a:t>- </a:t>
            </a:r>
            <a:r>
              <a:rPr lang="uk-UA" sz="9600" b="1" dirty="0"/>
              <a:t>тип атомів з однаковим зарядом атомних </a:t>
            </a:r>
            <a:r>
              <a:rPr lang="uk-UA" sz="9600" b="1" dirty="0" err="1"/>
              <a:t>ядер</a:t>
            </a:r>
            <a:r>
              <a:rPr lang="uk-UA" sz="9600" b="1" dirty="0"/>
              <a:t>.</a:t>
            </a:r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Яка речовина є чистою? </a:t>
            </a:r>
          </a:p>
          <a:p>
            <a:pPr marL="0" lvl="0" indent="0">
              <a:buNone/>
            </a:pPr>
            <a:r>
              <a:rPr lang="uk-UA" sz="9600" dirty="0"/>
              <a:t>– </a:t>
            </a:r>
            <a:r>
              <a:rPr lang="uk-UA" sz="9600" b="1" dirty="0"/>
              <a:t>чиста речовина має сталі властивості, складається з частинок одного виду (дистильована вода,  р-н </a:t>
            </a:r>
            <a:r>
              <a:rPr lang="en-US" sz="9600" b="1" dirty="0"/>
              <a:t>NaCl</a:t>
            </a:r>
            <a:r>
              <a:rPr lang="uk-UA" sz="9600" b="1" dirty="0"/>
              <a:t>).</a:t>
            </a:r>
          </a:p>
          <a:p>
            <a:pPr marL="0" lvl="0" indent="0">
              <a:buNone/>
            </a:pPr>
            <a:endParaRPr lang="uk-UA" sz="9600" b="1" dirty="0"/>
          </a:p>
          <a:p>
            <a:pPr lvl="0"/>
            <a:r>
              <a:rPr lang="uk-UA" sz="9600" b="1" dirty="0">
                <a:solidFill>
                  <a:srgbClr val="FF0000"/>
                </a:solidFill>
              </a:rPr>
              <a:t>Чим відрізняються однорідні та неоднорідні суміші?</a:t>
            </a:r>
          </a:p>
          <a:p>
            <a:pPr marL="0" indent="0">
              <a:buNone/>
            </a:pPr>
            <a:r>
              <a:rPr lang="uk-UA" sz="9600" b="1" dirty="0"/>
              <a:t>Однорідні суміші – це такі, у яких не можна розрізнити компоненти. </a:t>
            </a:r>
          </a:p>
          <a:p>
            <a:pPr marL="0" indent="0">
              <a:buNone/>
            </a:pPr>
            <a:r>
              <a:rPr lang="uk-UA" sz="9600" b="1" dirty="0"/>
              <a:t>Неоднорідні – це суміші, у яких неозброєним оком або за допомогою приладів можна помітити частинки речовин, з яких складається суміш.</a:t>
            </a:r>
          </a:p>
        </p:txBody>
      </p:sp>
    </p:spTree>
    <p:extLst>
      <p:ext uri="{BB962C8B-B14F-4D97-AF65-F5344CB8AC3E}">
        <p14:creationId xmlns:p14="http://schemas.microsoft.com/office/powerpoint/2010/main" val="18565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8822A0-6045-44D1-BEAF-9F0DEACB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375" y="470517"/>
            <a:ext cx="9427237" cy="5770485"/>
          </a:xfrm>
        </p:spPr>
        <p:txBody>
          <a:bodyPr/>
          <a:lstStyle/>
          <a:p>
            <a:pPr marL="0" lvl="0" indent="0">
              <a:buNone/>
            </a:pPr>
            <a:r>
              <a:rPr lang="uk-UA" sz="2400" b="1" dirty="0">
                <a:solidFill>
                  <a:srgbClr val="FF0000"/>
                </a:solidFill>
              </a:rPr>
              <a:t>	Чим відрізняються фізичні та хімічні явища?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Фізичні явища – це такі</a:t>
            </a:r>
            <a:r>
              <a:rPr lang="en-US" sz="2400" b="1" dirty="0"/>
              <a:t>,</a:t>
            </a:r>
            <a:r>
              <a:rPr lang="uk-UA" sz="2400" b="1" dirty="0"/>
              <a:t> при яких не відбуваються перетворення одних речовин в інші, а лише зміна агрегатного стану (плавлення, кристалізація, кипіння).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Хімічне явища – при яких одні речовини перетворюються в інші і відрізняються від вихідних складом, будовою і властивостями (окислення, горіння, бродіння).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6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2D9E4-B259-4F69-9D86-F84AFBF8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909" y="817150"/>
            <a:ext cx="9903731" cy="1280890"/>
          </a:xfrm>
        </p:spPr>
        <p:txBody>
          <a:bodyPr>
            <a:noAutofit/>
          </a:bodyPr>
          <a:lstStyle/>
          <a:p>
            <a:r>
              <a:rPr lang="uk-U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Розподіліть у відповідні стовпчики таблиці чисті речовини та суміші</a:t>
            </a: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5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золото, річкова вода, </a:t>
            </a:r>
            <a:r>
              <a:rPr lang="uk-UA" sz="25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</a:t>
            </a:r>
            <a:r>
              <a:rPr lang="uk-UA" sz="25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5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дисталізована</a:t>
            </a:r>
            <a:r>
              <a:rPr lang="uk-UA" sz="25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вода</a:t>
            </a:r>
            <a:r>
              <a:rPr lang="uk-U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5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B1E3A0B-0C93-465A-AD52-05AE0236C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67519"/>
              </p:ext>
            </p:extLst>
          </p:nvPr>
        </p:nvGraphicFramePr>
        <p:xfrm>
          <a:off x="1944211" y="2824037"/>
          <a:ext cx="8153994" cy="267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711">
                  <a:extLst>
                    <a:ext uri="{9D8B030D-6E8A-4147-A177-3AD203B41FA5}">
                      <a16:colId xmlns:a16="http://schemas.microsoft.com/office/drawing/2014/main" val="2899077770"/>
                    </a:ext>
                  </a:extLst>
                </a:gridCol>
                <a:gridCol w="4115283">
                  <a:extLst>
                    <a:ext uri="{9D8B030D-6E8A-4147-A177-3AD203B41FA5}">
                      <a16:colId xmlns:a16="http://schemas.microsoft.com/office/drawing/2014/main" val="3646230238"/>
                    </a:ext>
                  </a:extLst>
                </a:gridCol>
              </a:tblGrid>
              <a:tr h="852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річкова вода</a:t>
                      </a:r>
                      <a:endParaRPr lang="uk-UA" sz="24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671697"/>
                  </a:ext>
                </a:extLst>
              </a:tr>
              <a:tr h="1438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i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дисталізована</a:t>
                      </a: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грунт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535243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60F7307-EB65-48D9-B90E-85AE8C8D3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71181"/>
              </p:ext>
            </p:extLst>
          </p:nvPr>
        </p:nvGraphicFramePr>
        <p:xfrm>
          <a:off x="1944210" y="2275523"/>
          <a:ext cx="8153995" cy="37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561">
                  <a:extLst>
                    <a:ext uri="{9D8B030D-6E8A-4147-A177-3AD203B41FA5}">
                      <a16:colId xmlns:a16="http://schemas.microsoft.com/office/drawing/2014/main" val="2407452806"/>
                    </a:ext>
                  </a:extLst>
                </a:gridCol>
                <a:gridCol w="4168434">
                  <a:extLst>
                    <a:ext uri="{9D8B030D-6E8A-4147-A177-3AD203B41FA5}">
                      <a16:colId xmlns:a16="http://schemas.microsoft.com/office/drawing/2014/main" val="2483392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Чисті речовини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Суміші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0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9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28BF9-0A18-443A-96E5-255C0C41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624110"/>
            <a:ext cx="10485120" cy="1280890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uk-UA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Розподіліть у відповідні стовпчики таблиці однорідні та неоднорідні суміші</a:t>
            </a: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молоко, джерельна вода, повітря, </a:t>
            </a:r>
            <a:r>
              <a:rPr lang="uk-UA" sz="31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</a:t>
            </a:r>
            <a:r>
              <a:rPr lang="uk-UA" sz="31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1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граніт,розчин</a:t>
            </a:r>
            <a:r>
              <a:rPr lang="uk-UA" sz="31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кухонної солі. </a:t>
            </a:r>
            <a:br>
              <a:rPr lang="uk-UA" sz="31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1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9BACC6B6-B96F-4355-87EE-C1FB035A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32889"/>
              </p:ext>
            </p:extLst>
          </p:nvPr>
        </p:nvGraphicFramePr>
        <p:xfrm>
          <a:off x="2604789" y="2662935"/>
          <a:ext cx="7499331" cy="37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276">
                  <a:extLst>
                    <a:ext uri="{9D8B030D-6E8A-4147-A177-3AD203B41FA5}">
                      <a16:colId xmlns:a16="http://schemas.microsoft.com/office/drawing/2014/main" val="1435587075"/>
                    </a:ext>
                  </a:extLst>
                </a:gridCol>
                <a:gridCol w="3750055">
                  <a:extLst>
                    <a:ext uri="{9D8B030D-6E8A-4147-A177-3AD203B41FA5}">
                      <a16:colId xmlns:a16="http://schemas.microsoft.com/office/drawing/2014/main" val="1782106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Однорідні суміші</a:t>
                      </a:r>
                      <a:endParaRPr lang="uk-UA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Неоднорідні суміші</a:t>
                      </a:r>
                      <a:endParaRPr lang="uk-UA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596946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AE4C8B53-DAA2-43BF-A418-B30E3346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44333"/>
              </p:ext>
            </p:extLst>
          </p:nvPr>
        </p:nvGraphicFramePr>
        <p:xfrm>
          <a:off x="2604789" y="3033966"/>
          <a:ext cx="7462520" cy="1861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2465">
                  <a:extLst>
                    <a:ext uri="{9D8B030D-6E8A-4147-A177-3AD203B41FA5}">
                      <a16:colId xmlns:a16="http://schemas.microsoft.com/office/drawing/2014/main" val="4256993652"/>
                    </a:ext>
                  </a:extLst>
                </a:gridCol>
                <a:gridCol w="3750055">
                  <a:extLst>
                    <a:ext uri="{9D8B030D-6E8A-4147-A177-3AD203B41FA5}">
                      <a16:colId xmlns:a16="http://schemas.microsoft.com/office/drawing/2014/main" val="1723218185"/>
                    </a:ext>
                  </a:extLst>
                </a:gridCol>
              </a:tblGrid>
              <a:tr h="62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джерельна вода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9552"/>
                  </a:ext>
                </a:extLst>
              </a:tr>
              <a:tr h="620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повітря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r>
                        <a:rPr lang="uk-UA" sz="2400" b="1" i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грунт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54252"/>
                  </a:ext>
                </a:extLst>
              </a:tr>
              <a:tr h="620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розчин кухонної солі. </a:t>
                      </a:r>
                      <a:br>
                        <a:rPr lang="uk-U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>
                          <a:effectLst/>
                        </a:rPr>
                        <a:t> </a:t>
                      </a: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граніт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8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7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0FFAE-E9CF-4028-8785-253D4EE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81" y="624110"/>
            <a:ext cx="9746932" cy="1448530"/>
          </a:xfrm>
        </p:spPr>
        <p:txBody>
          <a:bodyPr>
            <a:normAutofit fontScale="90000"/>
          </a:bodyPr>
          <a:lstStyle/>
          <a:p>
            <a:r>
              <a:rPr lang="uk-U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Розподіліть у відповідні стовпчики таблиці фізичні та хімічні явища</a:t>
            </a:r>
            <a: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плавлення свинцю, горіння дров, утворення </a:t>
            </a:r>
            <a:r>
              <a:rPr lang="uk-UA" sz="2700" b="1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інею</a:t>
            </a:r>
            <a:r>
              <a:rPr lang="uk-UA" sz="27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утворення чорного нальоту на срібних виробах, прокисання яблучного соку, випаровування води.</a:t>
            </a:r>
            <a:br>
              <a:rPr lang="uk-UA" sz="27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7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4F03D1A-8F6F-4950-AC85-BAF68FBF0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96363"/>
              </p:ext>
            </p:extLst>
          </p:nvPr>
        </p:nvGraphicFramePr>
        <p:xfrm>
          <a:off x="2113279" y="2237174"/>
          <a:ext cx="8900160" cy="575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9618">
                  <a:extLst>
                    <a:ext uri="{9D8B030D-6E8A-4147-A177-3AD203B41FA5}">
                      <a16:colId xmlns:a16="http://schemas.microsoft.com/office/drawing/2014/main" val="3101870818"/>
                    </a:ext>
                  </a:extLst>
                </a:gridCol>
                <a:gridCol w="4450542">
                  <a:extLst>
                    <a:ext uri="{9D8B030D-6E8A-4147-A177-3AD203B41FA5}">
                      <a16:colId xmlns:a16="http://schemas.microsoft.com/office/drawing/2014/main" val="1449165399"/>
                    </a:ext>
                  </a:extLst>
                </a:gridCol>
              </a:tblGrid>
              <a:tr h="575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</a:rPr>
                        <a:t>Фізичні явища</a:t>
                      </a:r>
                      <a:endParaRPr lang="uk-UA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Хімічні явища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992313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29D4E558-3830-41D7-A805-30967E808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553"/>
              </p:ext>
            </p:extLst>
          </p:nvPr>
        </p:nvGraphicFramePr>
        <p:xfrm>
          <a:off x="2123440" y="2946400"/>
          <a:ext cx="8889999" cy="1815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9457">
                  <a:extLst>
                    <a:ext uri="{9D8B030D-6E8A-4147-A177-3AD203B41FA5}">
                      <a16:colId xmlns:a16="http://schemas.microsoft.com/office/drawing/2014/main" val="249499145"/>
                    </a:ext>
                  </a:extLst>
                </a:gridCol>
                <a:gridCol w="4450542">
                  <a:extLst>
                    <a:ext uri="{9D8B030D-6E8A-4147-A177-3AD203B41FA5}">
                      <a16:colId xmlns:a16="http://schemas.microsoft.com/office/drawing/2014/main" val="2332372637"/>
                    </a:ext>
                  </a:extLst>
                </a:gridCol>
              </a:tblGrid>
              <a:tr h="600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плавлення свинцю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горіння дров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06259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утворення </a:t>
                      </a:r>
                      <a:r>
                        <a:rPr lang="uk-UA" sz="2400" b="1" i="1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інею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утворення чорного нальоту на срібних виробах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27116"/>
                  </a:ext>
                </a:extLst>
              </a:tr>
              <a:tr h="448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випаровування води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r>
                        <a:rPr lang="uk-UA" sz="24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прокисання яблучного соку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13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3FC8B-2ADB-4F48-8234-C76ABC50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543" y="271538"/>
            <a:ext cx="10172962" cy="284085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Розподіліть речення у відповідні стовпчики таблиці</a:t>
            </a:r>
            <a: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йдеться про хімічний елемент, а де – про просту речовину</a:t>
            </a:r>
            <a: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кальцій входить до складу кісток хребетних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з алюмінію виготовлена дротина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до складу хлорофілу входить Магній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Оксиген входить до складу води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д) кисень входить складу повітря;</a:t>
            </a:r>
            <a:br>
              <a:rPr lang="en-US" sz="2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 </a:t>
            </a:r>
            <a:r>
              <a:rPr lang="en-US" sz="2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2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бручка</a:t>
            </a:r>
            <a:r>
              <a:rPr lang="uk-UA" sz="2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виготовлена з золота.</a:t>
            </a:r>
            <a:br>
              <a:rPr lang="en-US" sz="2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7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2116133A-92EF-4F0D-B580-CC65F3FE2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1200"/>
              </p:ext>
            </p:extLst>
          </p:nvPr>
        </p:nvGraphicFramePr>
        <p:xfrm>
          <a:off x="1580225" y="3266983"/>
          <a:ext cx="8646851" cy="30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0784">
                  <a:extLst>
                    <a:ext uri="{9D8B030D-6E8A-4147-A177-3AD203B41FA5}">
                      <a16:colId xmlns:a16="http://schemas.microsoft.com/office/drawing/2014/main" val="3306765385"/>
                    </a:ext>
                  </a:extLst>
                </a:gridCol>
                <a:gridCol w="4346067">
                  <a:extLst>
                    <a:ext uri="{9D8B030D-6E8A-4147-A177-3AD203B41FA5}">
                      <a16:colId xmlns:a16="http://schemas.microsoft.com/office/drawing/2014/main" val="3821760235"/>
                    </a:ext>
                  </a:extLst>
                </a:gridCol>
              </a:tblGrid>
              <a:tr h="248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Хімічний елемент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Проста речовина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62671"/>
                  </a:ext>
                </a:extLst>
              </a:tr>
            </a:tbl>
          </a:graphicData>
        </a:graphic>
      </p:graphicFrame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BF03CBFD-2E33-48C2-AC27-002DD8A65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93840"/>
              </p:ext>
            </p:extLst>
          </p:nvPr>
        </p:nvGraphicFramePr>
        <p:xfrm>
          <a:off x="1593543" y="3576165"/>
          <a:ext cx="8633533" cy="251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212">
                  <a:extLst>
                    <a:ext uri="{9D8B030D-6E8A-4147-A177-3AD203B41FA5}">
                      <a16:colId xmlns:a16="http://schemas.microsoft.com/office/drawing/2014/main" val="1561554468"/>
                    </a:ext>
                  </a:extLst>
                </a:gridCol>
                <a:gridCol w="4312321">
                  <a:extLst>
                    <a:ext uri="{9D8B030D-6E8A-4147-A177-3AD203B41FA5}">
                      <a16:colId xmlns:a16="http://schemas.microsoft.com/office/drawing/2014/main" val="4140155733"/>
                    </a:ext>
                  </a:extLst>
                </a:gridCol>
              </a:tblGrid>
              <a:tr h="20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uk-UA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кальцій входить до складу кісток хребетних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r>
                        <a:rPr lang="uk-UA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з алюмінію виготовлена дротина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82543"/>
                  </a:ext>
                </a:extLst>
              </a:tr>
              <a:tr h="715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r>
                        <a:rPr lang="uk-UA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до складу хлорофілу входить Магній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д) кисень входить складу повітря;</a:t>
                      </a:r>
                      <a:br>
                        <a:rPr lang="en-US" sz="20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152555"/>
                  </a:ext>
                </a:extLst>
              </a:tr>
              <a:tr h="781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r>
                        <a:rPr lang="uk-UA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Оксиген входить до складу води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2000" b="1" i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бручка</a:t>
                      </a:r>
                      <a:r>
                        <a:rPr lang="uk-UA" sz="2000" b="1" i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виготовлена з золота.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4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446B-2B59-40B2-9B85-3C42D261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59" y="624109"/>
            <a:ext cx="9897754" cy="354839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Як складають формулу речовини?</a:t>
            </a:r>
            <a:br>
              <a:rPr lang="uk-UA" b="1" dirty="0"/>
            </a:br>
            <a:br>
              <a:rPr lang="uk-UA" dirty="0"/>
            </a:br>
            <a:r>
              <a:rPr lang="uk-UA" sz="2700" dirty="0"/>
              <a:t>Визначити валентність.</a:t>
            </a:r>
            <a:br>
              <a:rPr lang="uk-UA" sz="2700" dirty="0"/>
            </a:br>
            <a:br>
              <a:rPr lang="uk-UA" sz="2700" dirty="0"/>
            </a:br>
            <a:r>
              <a:rPr lang="uk-UA" sz="2700" b="1" u="sng" dirty="0"/>
              <a:t>Валентність </a:t>
            </a:r>
            <a:r>
              <a:rPr lang="uk-UA" sz="2700" dirty="0"/>
              <a:t>-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властивість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атомів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одного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хімічного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елемента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з'єднуватися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певним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числом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атомів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хімічних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7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елементів</a:t>
            </a: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uk-UA" sz="2700" dirty="0"/>
            </a:br>
            <a:r>
              <a:rPr lang="uk-UA" sz="2700" dirty="0"/>
              <a:t>Валентність визначається кількістю неспарених електронів.</a:t>
            </a:r>
            <a:br>
              <a:rPr lang="uk-UA" sz="2700" dirty="0"/>
            </a:br>
            <a:br>
              <a:rPr lang="uk-UA" dirty="0"/>
            </a:br>
            <a:endParaRPr lang="uk-UA" dirty="0"/>
          </a:p>
        </p:txBody>
      </p:sp>
      <p:pic>
        <p:nvPicPr>
          <p:cNvPr id="4" name="Picture 2" descr="Ученый-астрофизик об атомах, из которых состоит все, что нас окружает -  Газета.Ru">
            <a:extLst>
              <a:ext uri="{FF2B5EF4-FFF2-40B4-BE49-F238E27FC236}">
                <a16:creationId xmlns:a16="http://schemas.microsoft.com/office/drawing/2014/main" id="{F3B12D4C-2982-4551-A385-3B037956C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8" y="4039340"/>
            <a:ext cx="7334636" cy="25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 &amp;quot;Валентність хімічних елементів. Складання формул бінарних сполук за  валентністю елементів&amp;quot;">
            <a:extLst>
              <a:ext uri="{FF2B5EF4-FFF2-40B4-BE49-F238E27FC236}">
                <a16:creationId xmlns:a16="http://schemas.microsoft.com/office/drawing/2014/main" id="{B5DAA885-D2B2-47FB-B9C3-D90075731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79" y="347162"/>
            <a:ext cx="8146562" cy="61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6990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</TotalTime>
  <Words>613</Words>
  <Application>Microsoft Office PowerPoint</Application>
  <PresentationFormat>Широкий екран</PresentationFormat>
  <Paragraphs>89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Century Gothic</vt:lpstr>
      <vt:lpstr>Wingdings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Розподіліть у відповідні стовпчики таблиці чисті речовини та суміші:  золото, річкова вода, грунт, дисталізована вода. </vt:lpstr>
      <vt:lpstr>2.Розподіліть у відповідні стовпчики таблиці однорідні та неоднорідні суміші:  молоко, джерельна вода, повітря, грунт, граніт,розчин кухонної солі.   </vt:lpstr>
      <vt:lpstr>3.Розподіліть у відповідні стовпчики таблиці фізичні та хімічні явища:  плавлення свинцю, горіння дров, утворення інею, утворення чорного нальоту на срібних виробах, прокисання яблучного соку, випаровування води. </vt:lpstr>
      <vt:lpstr>4. Розподіліть речення у відповідні стовпчики таблиці: де йдеться про хімічний елемент, а де – про просту речовину: a) кальцій входить до складу кісток хребетних; б) з алюмінію виготовлена дротина; в) до складу хлорофілу входить Магній; г) Оксиген входить до складу води; д) кисень входить складу повітря; е) oбручка виготовлена з золота.    </vt:lpstr>
      <vt:lpstr>Як складають формулу речовини?  Визначити валентність.  Валентність -це властивість атомів одного хімічного елемента з'єднуватися з певним числом атомів інших хімічних елементів.  Валентність визначається кількістю неспарених електронів.  </vt:lpstr>
      <vt:lpstr>Презентація PowerPoint</vt:lpstr>
      <vt:lpstr>Презентація PowerPoint</vt:lpstr>
      <vt:lpstr>5. Складіть хімічні формули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op hui</dc:creator>
  <cp:lastModifiedBy>op hui</cp:lastModifiedBy>
  <cp:revision>43</cp:revision>
  <dcterms:created xsi:type="dcterms:W3CDTF">2021-08-21T18:14:55Z</dcterms:created>
  <dcterms:modified xsi:type="dcterms:W3CDTF">2022-02-04T13:49:05Z</dcterms:modified>
</cp:coreProperties>
</file>