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6" r:id="rId9"/>
    <p:sldId id="267" r:id="rId10"/>
    <p:sldId id="263" r:id="rId11"/>
    <p:sldId id="264" r:id="rId12"/>
    <p:sldId id="265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9/4/2023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9/4/2023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9/4/2023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9/4/2023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9/4/2023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9/4/2023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07AC61-B142-4CEC-A827-0E974D4C3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1808" y="2178425"/>
            <a:ext cx="5518066" cy="2653551"/>
          </a:xfrm>
        </p:spPr>
        <p:txBody>
          <a:bodyPr>
            <a:normAutofit/>
          </a:bodyPr>
          <a:lstStyle/>
          <a:p>
            <a:pPr algn="ctr"/>
            <a:r>
              <a:rPr lang="ru-RU" sz="3600" i="0" dirty="0">
                <a:solidFill>
                  <a:schemeClr val="tx2">
                    <a:lumMod val="75000"/>
                  </a:schemeClr>
                </a:solidFill>
                <a:effectLst/>
                <a:latin typeface="Philosopher"/>
              </a:rPr>
              <a:t>Уроки 1-2. ПОВТОРЕННЯ. ВСТУП ДО КУРСУ «ІСТОРІЯ УКРАЇНИ»</a:t>
            </a:r>
            <a:br>
              <a:rPr lang="ru-RU" sz="3600" i="0" dirty="0">
                <a:solidFill>
                  <a:srgbClr val="292B2C"/>
                </a:solidFill>
                <a:effectLst/>
                <a:latin typeface="Philosopher"/>
              </a:rPr>
            </a:br>
            <a:endParaRPr lang="uk-UA" sz="3600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9D27335-ECDE-4B2B-A3F2-3A34B9F0AD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2274" y="582707"/>
            <a:ext cx="5357600" cy="1021976"/>
          </a:xfrm>
        </p:spPr>
        <p:txBody>
          <a:bodyPr/>
          <a:lstStyle/>
          <a:p>
            <a:r>
              <a:rPr lang="uk-UA" dirty="0"/>
              <a:t>Історія 9 клас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865429-E82C-47A3-8603-218EDCC07549}"/>
              </a:ext>
            </a:extLst>
          </p:cNvPr>
          <p:cNvSpPr txBox="1"/>
          <p:nvPr/>
        </p:nvSpPr>
        <p:spPr>
          <a:xfrm>
            <a:off x="5816980" y="5221052"/>
            <a:ext cx="23128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Philosopher"/>
              </a:rPr>
              <a:t>Шевякова Ю.В.</a:t>
            </a:r>
            <a:endParaRPr lang="ru-RU" i="0" dirty="0">
              <a:solidFill>
                <a:schemeClr val="tx2">
                  <a:lumMod val="10000"/>
                </a:schemeClr>
              </a:solidFill>
              <a:effectLst/>
              <a:highlight>
                <a:srgbClr val="FFFF00"/>
              </a:highlight>
              <a:latin typeface="Philosopher"/>
            </a:endParaRPr>
          </a:p>
        </p:txBody>
      </p:sp>
    </p:spTree>
    <p:extLst>
      <p:ext uri="{BB962C8B-B14F-4D97-AF65-F5344CB8AC3E}">
        <p14:creationId xmlns:p14="http://schemas.microsoft.com/office/powerpoint/2010/main" val="1892929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DE5643A-4600-46D6-97B6-43E9D0C00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870" y="80683"/>
            <a:ext cx="8767483" cy="5181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0CFD21-C1B8-4675-A33F-09054F328B40}"/>
              </a:ext>
            </a:extLst>
          </p:cNvPr>
          <p:cNvSpPr txBox="1"/>
          <p:nvPr/>
        </p:nvSpPr>
        <p:spPr>
          <a:xfrm>
            <a:off x="2232212" y="5423647"/>
            <a:ext cx="7333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>
                <a:solidFill>
                  <a:schemeClr val="tx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Як </a:t>
            </a:r>
            <a:r>
              <a:rPr lang="ru-RU" b="0" i="0" dirty="0" err="1">
                <a:solidFill>
                  <a:schemeClr val="tx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ви</a:t>
            </a:r>
            <a:r>
              <a:rPr lang="ru-RU" b="0" i="0" dirty="0">
                <a:solidFill>
                  <a:schemeClr val="tx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chemeClr val="tx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вважаєте</a:t>
            </a:r>
            <a:r>
              <a:rPr lang="ru-RU" b="0" i="0" dirty="0">
                <a:solidFill>
                  <a:schemeClr val="tx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b="0" i="0" dirty="0" err="1">
                <a:solidFill>
                  <a:schemeClr val="tx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чи</a:t>
            </a:r>
            <a:r>
              <a:rPr lang="ru-RU" b="0" i="0" dirty="0">
                <a:solidFill>
                  <a:schemeClr val="tx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chemeClr val="tx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можна</a:t>
            </a:r>
            <a:r>
              <a:rPr lang="ru-RU" b="0" i="0" dirty="0">
                <a:solidFill>
                  <a:schemeClr val="tx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chemeClr val="tx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було</a:t>
            </a:r>
            <a:r>
              <a:rPr lang="ru-RU" b="0" i="0" dirty="0">
                <a:solidFill>
                  <a:schemeClr val="tx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chemeClr val="tx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національне</a:t>
            </a:r>
            <a:r>
              <a:rPr lang="ru-RU" b="0" i="0" dirty="0">
                <a:solidFill>
                  <a:schemeClr val="tx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chemeClr val="tx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відродження</a:t>
            </a:r>
            <a:r>
              <a:rPr lang="ru-RU" b="0" i="0" dirty="0">
                <a:solidFill>
                  <a:schemeClr val="tx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chemeClr val="tx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розпочати</a:t>
            </a:r>
            <a:r>
              <a:rPr lang="ru-RU" b="0" i="0" dirty="0">
                <a:solidFill>
                  <a:schemeClr val="tx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chemeClr val="tx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одразу</a:t>
            </a:r>
            <a:r>
              <a:rPr lang="ru-RU" b="0" i="0" dirty="0">
                <a:solidFill>
                  <a:schemeClr val="tx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 з </a:t>
            </a:r>
            <a:r>
              <a:rPr lang="ru-RU" b="0" i="0" dirty="0" err="1">
                <a:solidFill>
                  <a:schemeClr val="tx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політичного</a:t>
            </a:r>
            <a:r>
              <a:rPr lang="ru-RU" b="0" i="0" dirty="0">
                <a:solidFill>
                  <a:schemeClr val="tx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chemeClr val="tx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етапу</a:t>
            </a:r>
            <a:r>
              <a:rPr lang="ru-RU" b="0" i="0" dirty="0">
                <a:solidFill>
                  <a:schemeClr val="tx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?</a:t>
            </a:r>
            <a:endParaRPr lang="uk-UA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683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9E179C-318E-4487-A6FA-5640FAC73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0" dirty="0">
                <a:solidFill>
                  <a:schemeClr val="tx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Робота з поняттями</a:t>
            </a:r>
            <a:br>
              <a:rPr lang="uk-UA" b="0" i="0" dirty="0">
                <a:solidFill>
                  <a:schemeClr val="tx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</a:br>
            <a:endParaRPr lang="uk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8626C5-FE35-4844-B5F3-75EFE3C0CF25}"/>
              </a:ext>
            </a:extLst>
          </p:cNvPr>
          <p:cNvSpPr txBox="1"/>
          <p:nvPr/>
        </p:nvSpPr>
        <p:spPr>
          <a:xfrm>
            <a:off x="1425388" y="2118009"/>
            <a:ext cx="964602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chemeClr val="tx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Модернізація — процес оновлення всіх сторін життя суспільства.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chemeClr val="tx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Національне відродження — соціальний і політичний рух на території Російської та Австро-Угорської імперій, що виступав за національно-культурне відродження й становлення української нації.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chemeClr val="tx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Губернія — вища одиниця адміністративного поділу і місцевого устрою в Російській імперії, яку запровадили у </a:t>
            </a:r>
            <a:r>
              <a:rPr lang="en-US" b="0" i="0" dirty="0">
                <a:solidFill>
                  <a:schemeClr val="tx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XVIII </a:t>
            </a:r>
            <a:r>
              <a:rPr lang="uk-UA" b="0" i="0" dirty="0">
                <a:solidFill>
                  <a:schemeClr val="tx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ст. за часів Петра І в процесі формування абсолютистської держави.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chemeClr val="tx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Смуга осілості — територія компактного проживання євреїв у Російській імперії, визначена імперським урядом з метою запобігання проникнення їх до великоруських губерній і захисту російського підприємництва від єврейської конкуренції. Учитель показує на карті смугу осілості євреїв на півночі України.</a:t>
            </a:r>
          </a:p>
        </p:txBody>
      </p:sp>
    </p:spTree>
    <p:extLst>
      <p:ext uri="{BB962C8B-B14F-4D97-AF65-F5344CB8AC3E}">
        <p14:creationId xmlns:p14="http://schemas.microsoft.com/office/powerpoint/2010/main" val="3915875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1146E-F233-4A00-B26C-E8D297400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i="0" dirty="0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УЗАГАЛЬНЕННЯ ТА СИСТЕМАТИЗАЦІЯ ЗНАНЬ</a:t>
            </a:r>
            <a:br>
              <a:rPr lang="uk-UA" b="0" i="0" dirty="0">
                <a:solidFill>
                  <a:srgbClr val="292B2C"/>
                </a:solidFill>
                <a:effectLst/>
                <a:latin typeface="Roboto" panose="02000000000000000000" pitchFamily="2" charset="0"/>
              </a:rPr>
            </a:br>
            <a:endParaRPr lang="uk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725575-3FB5-47FC-ACF7-9CA66FD9BB94}"/>
              </a:ext>
            </a:extLst>
          </p:cNvPr>
          <p:cNvSpPr txBox="1"/>
          <p:nvPr/>
        </p:nvSpPr>
        <p:spPr>
          <a:xfrm>
            <a:off x="1335741" y="2413338"/>
            <a:ext cx="93412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b="1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Бесіда</a:t>
            </a:r>
            <a:endParaRPr lang="uk-UA" b="0" i="0" dirty="0">
              <a:solidFill>
                <a:srgbClr val="FFFF00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uk-UA" b="0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1. Яка була чисельність, соціальний і національний склад населення України в </a:t>
            </a:r>
            <a:r>
              <a:rPr lang="en-US" b="0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XIX </a:t>
            </a:r>
            <a:r>
              <a:rPr lang="uk-UA" b="0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ст.?</a:t>
            </a:r>
          </a:p>
          <a:p>
            <a:pPr algn="l"/>
            <a:r>
              <a:rPr lang="uk-UA" b="0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2. Яку національну політику проводили уряди Російської та Австрійської імперій?</a:t>
            </a:r>
          </a:p>
        </p:txBody>
      </p:sp>
    </p:spTree>
    <p:extLst>
      <p:ext uri="{BB962C8B-B14F-4D97-AF65-F5344CB8AC3E}">
        <p14:creationId xmlns:p14="http://schemas.microsoft.com/office/powerpoint/2010/main" val="2323296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D5663E-ACD4-4911-8870-8D756795C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Дякую за увагу</a:t>
            </a: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r>
              <a:rPr lang="uk-UA" dirty="0"/>
              <a:t>Слава Україні</a:t>
            </a:r>
          </a:p>
        </p:txBody>
      </p:sp>
    </p:spTree>
    <p:extLst>
      <p:ext uri="{BB962C8B-B14F-4D97-AF65-F5344CB8AC3E}">
        <p14:creationId xmlns:p14="http://schemas.microsoft.com/office/powerpoint/2010/main" val="1141092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CD0B69-CA57-48F8-8D60-63B4602F2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0" dirty="0">
                <a:solidFill>
                  <a:srgbClr val="292B2C"/>
                </a:solidFill>
                <a:effectLst/>
                <a:latin typeface="Roboto" panose="02000000000000000000" pitchFamily="2" charset="0"/>
              </a:rPr>
              <a:t>АКТУАЛІЗАЦІЯ ОПОРНИХ ЗНАНЬ</a:t>
            </a:r>
            <a:br>
              <a:rPr lang="uk-UA" b="0" i="0" dirty="0">
                <a:solidFill>
                  <a:srgbClr val="292B2C"/>
                </a:solidFill>
                <a:effectLst/>
                <a:latin typeface="Roboto" panose="02000000000000000000" pitchFamily="2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E4F3B62-6D8A-40D7-B5DC-AF9463999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1443318"/>
            <a:ext cx="7796540" cy="2528047"/>
          </a:xfrm>
        </p:spPr>
        <p:txBody>
          <a:bodyPr/>
          <a:lstStyle/>
          <a:p>
            <a:pPr marL="0" indent="0" algn="l">
              <a:buNone/>
            </a:pPr>
            <a:r>
              <a:rPr lang="uk-UA" b="1" dirty="0">
                <a:solidFill>
                  <a:srgbClr val="292B2C"/>
                </a:solidFill>
                <a:latin typeface="Roboto" panose="02000000000000000000" pitchFamily="2" charset="0"/>
              </a:rPr>
              <a:t>  </a:t>
            </a:r>
            <a:r>
              <a:rPr lang="en-US" b="1" i="0" dirty="0">
                <a:solidFill>
                  <a:srgbClr val="292B2C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uk-UA" b="1" i="0" dirty="0">
                <a:solidFill>
                  <a:schemeClr val="tx1">
                    <a:lumMod val="95000"/>
                  </a:schemeClr>
                </a:solidFill>
                <a:effectLst/>
                <a:latin typeface="Roboto" panose="02000000000000000000" pitchFamily="2" charset="0"/>
              </a:rPr>
              <a:t>Бесіда</a:t>
            </a:r>
            <a:endParaRPr lang="uk-UA" b="0" i="0" dirty="0">
              <a:solidFill>
                <a:schemeClr val="tx1">
                  <a:lumMod val="95000"/>
                </a:schemeClr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uk-UA" b="0" i="0" dirty="0">
                <a:solidFill>
                  <a:schemeClr val="tx1">
                    <a:lumMod val="95000"/>
                  </a:schemeClr>
                </a:solidFill>
                <a:effectLst/>
                <a:latin typeface="Roboto" panose="02000000000000000000" pitchFamily="2" charset="0"/>
              </a:rPr>
              <a:t>1. Який період історії ви вивчали у 8-му класі?</a:t>
            </a:r>
          </a:p>
          <a:p>
            <a:pPr algn="l"/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Roboto" panose="02000000000000000000" pitchFamily="2" charset="0"/>
              </a:rPr>
              <a:t>2.</a:t>
            </a:r>
            <a:r>
              <a:rPr lang="ru-RU" b="0" i="0" dirty="0">
                <a:solidFill>
                  <a:schemeClr val="tx1">
                    <a:lumMod val="95000"/>
                  </a:schemeClr>
                </a:solidFill>
                <a:effectLst/>
                <a:latin typeface="Roboto" panose="02000000000000000000" pitchFamily="2" charset="0"/>
              </a:rPr>
              <a:t> Кого з </a:t>
            </a:r>
            <a:r>
              <a:rPr lang="ru-RU" b="0" i="0" dirty="0" err="1">
                <a:solidFill>
                  <a:schemeClr val="tx1">
                    <a:lumMod val="95000"/>
                  </a:schemeClr>
                </a:solidFill>
                <a:effectLst/>
                <a:latin typeface="Roboto" panose="02000000000000000000" pitchFamily="2" charset="0"/>
              </a:rPr>
              <a:t>гетьманів</a:t>
            </a:r>
            <a:r>
              <a:rPr lang="ru-RU" b="0" i="0" dirty="0">
                <a:solidFill>
                  <a:schemeClr val="tx1">
                    <a:lumMod val="95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chemeClr val="tx1">
                    <a:lumMod val="95000"/>
                  </a:schemeClr>
                </a:solidFill>
                <a:effectLst/>
                <a:latin typeface="Roboto" panose="02000000000000000000" pitchFamily="2" charset="0"/>
              </a:rPr>
              <a:t>ви</a:t>
            </a:r>
            <a:r>
              <a:rPr lang="ru-RU" b="0" i="0" dirty="0">
                <a:solidFill>
                  <a:schemeClr val="tx1">
                    <a:lumMod val="95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chemeClr val="tx1">
                    <a:lumMod val="95000"/>
                  </a:schemeClr>
                </a:solidFill>
                <a:effectLst/>
                <a:latin typeface="Roboto" panose="02000000000000000000" pitchFamily="2" charset="0"/>
              </a:rPr>
              <a:t>запам’ятали</a:t>
            </a:r>
            <a:r>
              <a:rPr lang="ru-RU" b="0" i="0" dirty="0">
                <a:solidFill>
                  <a:schemeClr val="tx1">
                    <a:lumMod val="95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chemeClr val="tx1">
                    <a:lumMod val="95000"/>
                  </a:schemeClr>
                </a:solidFill>
                <a:effectLst/>
                <a:latin typeface="Roboto" panose="02000000000000000000" pitchFamily="2" charset="0"/>
              </a:rPr>
              <a:t>найбільше</a:t>
            </a:r>
            <a:r>
              <a:rPr lang="ru-RU" b="0" i="0" dirty="0">
                <a:solidFill>
                  <a:schemeClr val="tx1">
                    <a:lumMod val="95000"/>
                  </a:schemeClr>
                </a:solidFill>
                <a:effectLst/>
                <a:latin typeface="Roboto" panose="02000000000000000000" pitchFamily="2" charset="0"/>
              </a:rPr>
              <a:t> і </a:t>
            </a:r>
            <a:r>
              <a:rPr lang="ru-RU" b="0" i="0" dirty="0" err="1">
                <a:solidFill>
                  <a:schemeClr val="tx1">
                    <a:lumMod val="95000"/>
                  </a:schemeClr>
                </a:solidFill>
                <a:effectLst/>
                <a:latin typeface="Roboto" panose="02000000000000000000" pitchFamily="2" charset="0"/>
              </a:rPr>
              <a:t>чому</a:t>
            </a:r>
            <a:r>
              <a:rPr lang="ru-RU" b="0" i="0" dirty="0">
                <a:solidFill>
                  <a:schemeClr val="tx1">
                    <a:lumMod val="95000"/>
                  </a:schemeClr>
                </a:solidFill>
                <a:effectLst/>
                <a:latin typeface="Roboto" panose="02000000000000000000" pitchFamily="2" charset="0"/>
              </a:rPr>
              <a:t>?</a:t>
            </a:r>
            <a:endParaRPr lang="uk-UA" b="0" i="0" dirty="0">
              <a:solidFill>
                <a:schemeClr val="tx1">
                  <a:lumMod val="95000"/>
                </a:schemeClr>
              </a:solidFill>
              <a:effectLst/>
              <a:latin typeface="Roboto" panose="02000000000000000000" pitchFamily="2" charset="0"/>
            </a:endParaRP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208A18-E37F-43E4-BBB5-767C50496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861" y="3378347"/>
            <a:ext cx="9252327" cy="333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83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8F3289A-187D-4B65-A72A-99810ECD9D96}"/>
              </a:ext>
            </a:extLst>
          </p:cNvPr>
          <p:cNvSpPr txBox="1"/>
          <p:nvPr/>
        </p:nvSpPr>
        <p:spPr>
          <a:xfrm>
            <a:off x="1093694" y="612845"/>
            <a:ext cx="97536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b="0" i="0" dirty="0">
                <a:solidFill>
                  <a:schemeClr val="tx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Занепад старих форм українського життя і початок нового періоду українського національного відродження збіглися зі значними територіальними змінами в Центральній та Східній Європі.</a:t>
            </a:r>
          </a:p>
          <a:p>
            <a:pPr algn="l"/>
            <a:r>
              <a:rPr lang="uk-UA" b="0" i="0" dirty="0">
                <a:solidFill>
                  <a:schemeClr val="tx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 Поки європейці перебували під враженням Французької революції, три потужні монархії тогочасної Європи нищили державність слабших країн-сусідів.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chemeClr val="tx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Спершу Російська імперія остаточно зруйнувала Гетьманщину (1781 р.), потім, приєднавши внаслідок російсько-турецьких війн Південну Україну, знищила державу татарського народу — Кримське ханство (1783 р.). Тоді ж унаслідок трьох поділів (1772, 1793, 1795 рр.) Австрія, Пруссія та Росія поділили між собою землі Речі Посполитої.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chemeClr val="tx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Українськими землями заволоділи Австрійська імперія (Східна Галичина) і Російська імперія (Правобережжя).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chemeClr val="tx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Скориставшись послабленням Османської імперії внаслідок поразки в російсько-турецькій війні 1768-1774 рр., Австрія захопила також Буковину.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uk-UA" dirty="0">
              <a:solidFill>
                <a:schemeClr val="tx2">
                  <a:lumMod val="75000"/>
                </a:schemeClr>
              </a:solidFill>
              <a:latin typeface="Roboto" panose="020000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uk-UA" b="0" i="0" dirty="0">
              <a:solidFill>
                <a:schemeClr val="tx2">
                  <a:lumMod val="75000"/>
                </a:schemeClr>
              </a:solidFill>
              <a:effectLst/>
              <a:latin typeface="Roboto" panose="020000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Працюємо з картою:</a:t>
            </a:r>
          </a:p>
          <a:p>
            <a:pPr algn="l"/>
            <a:r>
              <a:rPr lang="uk-UA" b="0" i="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Roboto" panose="02000000000000000000" pitchFamily="2" charset="0"/>
              </a:rPr>
              <a:t>1. Розгляньте історичну карту «Українські землі у </a:t>
            </a:r>
            <a:r>
              <a:rPr lang="en-US" b="0" i="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Roboto" panose="02000000000000000000" pitchFamily="2" charset="0"/>
              </a:rPr>
              <a:t>XVIII </a:t>
            </a:r>
            <a:r>
              <a:rPr lang="uk-UA" b="0" i="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Roboto" panose="02000000000000000000" pitchFamily="2" charset="0"/>
              </a:rPr>
              <a:t>ст.» і покажіть українські землі, які у </a:t>
            </a:r>
            <a:r>
              <a:rPr lang="en-US" b="0" i="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Roboto" panose="02000000000000000000" pitchFamily="2" charset="0"/>
              </a:rPr>
              <a:t>XVIII </a:t>
            </a:r>
            <a:r>
              <a:rPr lang="uk-UA" b="0" i="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Roboto" panose="02000000000000000000" pitchFamily="2" charset="0"/>
              </a:rPr>
              <a:t>ст. відійшли до Російської та Австрійської імперій.</a:t>
            </a:r>
          </a:p>
          <a:p>
            <a:pPr algn="l"/>
            <a:r>
              <a:rPr lang="uk-UA" b="0" i="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Roboto" panose="02000000000000000000" pitchFamily="2" charset="0"/>
              </a:rPr>
              <a:t>2. У складі якої держави українських земель було більше?</a:t>
            </a:r>
          </a:p>
          <a:p>
            <a:pPr algn="l"/>
            <a:r>
              <a:rPr lang="uk-UA" b="0" i="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Roboto" panose="02000000000000000000" pitchFamily="2" charset="0"/>
              </a:rPr>
              <a:t>3. Що змінилося в адміністративно-територіальному устрої українських земель на початку </a:t>
            </a:r>
            <a:r>
              <a:rPr lang="en-US" b="0" i="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Roboto" panose="02000000000000000000" pitchFamily="2" charset="0"/>
              </a:rPr>
              <a:t>XIX </a:t>
            </a:r>
            <a:r>
              <a:rPr lang="uk-UA" b="0" i="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Roboto" panose="02000000000000000000" pitchFamily="2" charset="0"/>
              </a:rPr>
              <a:t>ст.?</a:t>
            </a:r>
          </a:p>
          <a:p>
            <a:pPr algn="l"/>
            <a:endParaRPr lang="uk-UA" dirty="0">
              <a:solidFill>
                <a:schemeClr val="tx2">
                  <a:lumMod val="75000"/>
                </a:schemeClr>
              </a:solidFill>
              <a:latin typeface="Roboto" panose="020000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uk-UA" b="0" i="0" dirty="0">
              <a:solidFill>
                <a:schemeClr val="tx2">
                  <a:lumMod val="75000"/>
                </a:schemeClr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153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3C59A015-87F9-41BC-B97D-3DFC873D7A4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88258" y="80682"/>
            <a:ext cx="11618259" cy="6678706"/>
          </a:xfrm>
        </p:spPr>
      </p:pic>
    </p:spTree>
    <p:extLst>
      <p:ext uri="{BB962C8B-B14F-4D97-AF65-F5344CB8AC3E}">
        <p14:creationId xmlns:p14="http://schemas.microsoft.com/office/powerpoint/2010/main" val="221720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56A54E7-1568-4A4F-9313-2E1BC87F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764815"/>
          </a:xfrm>
        </p:spPr>
        <p:txBody>
          <a:bodyPr>
            <a:normAutofit fontScale="90000"/>
          </a:bodyPr>
          <a:lstStyle/>
          <a:p>
            <a:pPr algn="l"/>
            <a:r>
              <a:rPr lang="uk-UA" sz="2000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1</a:t>
            </a:r>
            <a:r>
              <a:rPr lang="uk-UA" sz="2000" b="0" i="0" dirty="0">
                <a:solidFill>
                  <a:schemeClr val="tx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 Розглянувши таблицю «Наддніпрянська Україна у складі Російської імперії», визначте адміністративно-територіальний устрій та регіональний розподіл українських земель у першій половині </a:t>
            </a:r>
            <a:r>
              <a:rPr lang="en-US" sz="2000" b="0" i="0" dirty="0">
                <a:solidFill>
                  <a:schemeClr val="tx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XIX </a:t>
            </a:r>
            <a:r>
              <a:rPr lang="uk-UA" sz="2000" b="0" i="0" dirty="0">
                <a:solidFill>
                  <a:schemeClr val="tx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ст.</a:t>
            </a:r>
            <a:br>
              <a:rPr lang="uk-UA" sz="2000" b="0" i="0" dirty="0">
                <a:solidFill>
                  <a:schemeClr val="tx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</a:br>
            <a:r>
              <a:rPr lang="uk-UA" sz="2000" b="0" i="0" dirty="0">
                <a:solidFill>
                  <a:schemeClr val="tx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2. Як ви вважаєте, для чого російський уряд запровадив такий адміністративно-територіальний устрій в українських землях?</a:t>
            </a:r>
            <a:br>
              <a:rPr lang="uk-UA" b="0" i="0" dirty="0">
                <a:solidFill>
                  <a:srgbClr val="292B2C"/>
                </a:solidFill>
                <a:effectLst/>
                <a:latin typeface="Roboto" panose="02000000000000000000" pitchFamily="2" charset="0"/>
              </a:rPr>
            </a:br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40BE8E-D256-46BB-A185-0A80CE9A2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399" y="2250141"/>
            <a:ext cx="9233647" cy="418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429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903432-18CD-417D-85C6-E3B693C37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60" y="808056"/>
            <a:ext cx="9467480" cy="1953073"/>
          </a:xfrm>
        </p:spPr>
        <p:txBody>
          <a:bodyPr>
            <a:normAutofit fontScale="90000"/>
          </a:bodyPr>
          <a:lstStyle/>
          <a:p>
            <a:pPr algn="l"/>
            <a:r>
              <a:rPr lang="uk-UA" b="0" i="0" dirty="0">
                <a:solidFill>
                  <a:schemeClr val="tx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1. </a:t>
            </a:r>
            <a:r>
              <a:rPr lang="uk-UA" sz="1800" b="0" i="0" dirty="0">
                <a:solidFill>
                  <a:schemeClr val="tx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Розглянувши схему «Адміністративно-територіальний та регіональний поділ українських земель у складі Австрійської імперії», визначте адміністративно-територіальний устрій та регіональний розподіл українських земель у складі Австрійської імперії в першій половині </a:t>
            </a:r>
            <a:r>
              <a:rPr lang="en-US" sz="1800" b="0" i="0" dirty="0">
                <a:solidFill>
                  <a:schemeClr val="tx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XIX </a:t>
            </a:r>
            <a:r>
              <a:rPr lang="uk-UA" sz="1800" b="0" i="0" dirty="0">
                <a:solidFill>
                  <a:schemeClr val="tx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ст.</a:t>
            </a:r>
            <a:br>
              <a:rPr lang="uk-UA" sz="1800" b="0" i="0" dirty="0">
                <a:solidFill>
                  <a:schemeClr val="tx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</a:br>
            <a:r>
              <a:rPr lang="uk-UA" sz="1800" b="0" i="0" dirty="0">
                <a:solidFill>
                  <a:schemeClr val="tx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2. Як ви вважаєте, з якою метою австрійський уряд запровадив такий адміністративно-територіальний устрій в українських землях?</a:t>
            </a:r>
            <a:br>
              <a:rPr lang="uk-UA" sz="1800" b="0" i="0" dirty="0">
                <a:solidFill>
                  <a:srgbClr val="292B2C"/>
                </a:solidFill>
                <a:effectLst/>
                <a:latin typeface="Roboto" panose="02000000000000000000" pitchFamily="2" charset="0"/>
              </a:rPr>
            </a:br>
            <a:endParaRPr lang="uk-UA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82F67B-8A0A-41A6-9A09-1D4F383EC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671" y="2581834"/>
            <a:ext cx="9467480" cy="407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905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A4A4E53-D815-4445-AE53-20D680A37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235" y="439271"/>
            <a:ext cx="9356198" cy="1444895"/>
          </a:xfrm>
        </p:spPr>
        <p:txBody>
          <a:bodyPr>
            <a:normAutofit/>
          </a:bodyPr>
          <a:lstStyle/>
          <a:p>
            <a:pPr algn="l"/>
            <a:r>
              <a:rPr lang="uk-UA" sz="1800" b="0" i="0" dirty="0">
                <a:solidFill>
                  <a:schemeClr val="tx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Проаналізуйте таблицю «Чисельність населення українських земель у складі Австрійської та Російської імперій та його етнічний склад» і охарактеризуйте чисельність та етнічний склад населення на українських </a:t>
            </a:r>
            <a:r>
              <a:rPr lang="uk-UA" sz="1800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землях.</a:t>
            </a:r>
            <a:endParaRPr lang="uk-UA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Місце для вмісту 8">
            <a:extLst>
              <a:ext uri="{FF2B5EF4-FFF2-40B4-BE49-F238E27FC236}">
                <a16:creationId xmlns:a16="http://schemas.microsoft.com/office/drawing/2014/main" id="{BA0508EF-BB1F-40C2-B7B4-78101D158F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95835" y="1541930"/>
            <a:ext cx="6266330" cy="4616824"/>
          </a:xfrm>
        </p:spPr>
      </p:pic>
      <p:pic>
        <p:nvPicPr>
          <p:cNvPr id="11" name="Місце для вмісту 10">
            <a:extLst>
              <a:ext uri="{FF2B5EF4-FFF2-40B4-BE49-F238E27FC236}">
                <a16:creationId xmlns:a16="http://schemas.microsoft.com/office/drawing/2014/main" id="{588CA466-3543-49A2-8DFB-CA92D83AF26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665912" y="1604682"/>
            <a:ext cx="5319899" cy="4554071"/>
          </a:xfrm>
        </p:spPr>
      </p:pic>
    </p:spTree>
    <p:extLst>
      <p:ext uri="{BB962C8B-B14F-4D97-AF65-F5344CB8AC3E}">
        <p14:creationId xmlns:p14="http://schemas.microsoft.com/office/powerpoint/2010/main" val="3030057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215FD70-6018-4674-AAC2-4B9B42B10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dirty="0"/>
              <a:t>Робота з документами: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F25664A-DA16-4DD2-B5DE-65D5D2E97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553" y="1529505"/>
            <a:ext cx="9941859" cy="452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7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31C384-46FC-490B-A4ED-5966F03D8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271" y="502024"/>
            <a:ext cx="9947226" cy="582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343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дісон">
  <a:themeElements>
    <a:clrScheme name="Madison">
      <a:dk1>
        <a:sysClr val="windowText" lastClr="000000"/>
      </a:dk1>
      <a:lt1>
        <a:sysClr val="window" lastClr="FFFFFF"/>
      </a:lt1>
      <a:dk2>
        <a:srgbClr val="2C2D1F"/>
      </a:dk2>
      <a:lt2>
        <a:srgbClr val="FAF2C5"/>
      </a:lt2>
      <a:accent1>
        <a:srgbClr val="EA9736"/>
      </a:accent1>
      <a:accent2>
        <a:srgbClr val="EACF56"/>
      </a:accent2>
      <a:accent3>
        <a:srgbClr val="77D4D6"/>
      </a:accent3>
      <a:accent4>
        <a:srgbClr val="54AFDC"/>
      </a:accent4>
      <a:accent5>
        <a:srgbClr val="88C363"/>
      </a:accent5>
      <a:accent6>
        <a:srgbClr val="D9D899"/>
      </a:accent6>
      <a:hlink>
        <a:srgbClr val="A7A574"/>
      </a:hlink>
      <a:folHlink>
        <a:srgbClr val="8B887A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9B359FC9-1E88-4883-B31D-CCECAE2A7B3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TM16401375[[fn=Медісон]]</Template>
  <TotalTime>147</TotalTime>
  <Words>534</Words>
  <Application>Microsoft Office PowerPoint</Application>
  <PresentationFormat>Широкий екран</PresentationFormat>
  <Paragraphs>33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20" baseType="lpstr">
      <vt:lpstr>Arial</vt:lpstr>
      <vt:lpstr>MS Shell Dlg 2</vt:lpstr>
      <vt:lpstr>Philosopher</vt:lpstr>
      <vt:lpstr>Roboto</vt:lpstr>
      <vt:lpstr>Wingdings</vt:lpstr>
      <vt:lpstr>Wingdings 3</vt:lpstr>
      <vt:lpstr>Медісон</vt:lpstr>
      <vt:lpstr>Уроки 1-2. ПОВТОРЕННЯ. ВСТУП ДО КУРСУ «ІСТОРІЯ УКРАЇНИ» </vt:lpstr>
      <vt:lpstr>АКТУАЛІЗАЦІЯ ОПОРНИХ ЗНАНЬ </vt:lpstr>
      <vt:lpstr>Презентація PowerPoint</vt:lpstr>
      <vt:lpstr>Презентація PowerPoint</vt:lpstr>
      <vt:lpstr>1 Розглянувши таблицю «Наддніпрянська Україна у складі Російської імперії», визначте адміністративно-територіальний устрій та регіональний розподіл українських земель у першій половині XIX ст. 2. Як ви вважаєте, для чого російський уряд запровадив такий адміністративно-територіальний устрій в українських землях? </vt:lpstr>
      <vt:lpstr>1. Розглянувши схему «Адміністративно-територіальний та регіональний поділ українських земель у складі Австрійської імперії», визначте адміністративно-територіальний устрій та регіональний розподіл українських земель у складі Австрійської імперії в першій половині XIX ст. 2. Як ви вважаєте, з якою метою австрійський уряд запровадив такий адміністративно-територіальний устрій в українських землях? </vt:lpstr>
      <vt:lpstr>Проаналізуйте таблицю «Чисельність населення українських земель у складі Австрійської та Російської імперій та його етнічний склад» і охарактеризуйте чисельність та етнічний склад населення на українських землях.</vt:lpstr>
      <vt:lpstr>Робота з документами:</vt:lpstr>
      <vt:lpstr>Презентація PowerPoint</vt:lpstr>
      <vt:lpstr>Презентація PowerPoint</vt:lpstr>
      <vt:lpstr>Робота з поняттями </vt:lpstr>
      <vt:lpstr>УЗАГАЛЬНЕННЯ ТА СИСТЕМАТИЗАЦІЯ ЗНАНЬ </vt:lpstr>
      <vt:lpstr>Дякую за увагу    Слава Україні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1-2. ПОВТОРЕННЯ. ВСТУП ДО КУРСУ «ІСТОРІЯ УКРАЇНИ»</dc:title>
  <dc:creator>upodkolzina69@gmail.com</dc:creator>
  <cp:lastModifiedBy>upodkolzina69@gmail.com</cp:lastModifiedBy>
  <cp:revision>10</cp:revision>
  <dcterms:created xsi:type="dcterms:W3CDTF">2023-09-04T15:53:08Z</dcterms:created>
  <dcterms:modified xsi:type="dcterms:W3CDTF">2023-09-04T19:00:45Z</dcterms:modified>
</cp:coreProperties>
</file>