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16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1DB6B-52EC-4964-878F-F9BF0DDB2FB8}" type="datetimeFigureOut">
              <a:rPr lang="uk-UA" smtClean="0"/>
              <a:t>02.09.2023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C5F12-F73F-4BBF-BFE0-1ABAAFCDFC7C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12500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 rot="523411">
            <a:off x="2881979" y="921657"/>
            <a:ext cx="4806819" cy="2573676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dirty="0" smtClean="0"/>
          </a:p>
          <a:p>
            <a:pPr algn="ctr"/>
            <a:r>
              <a:rPr lang="uk-UA" sz="2800" dirty="0"/>
              <a:t>Лінгвістика як наука про мову. Історія мовознавства в особистостях. Видатні мовознавці вітчизняної </a:t>
            </a:r>
            <a:r>
              <a:rPr lang="uk-UA" sz="2800" dirty="0" smtClean="0"/>
              <a:t>науки</a:t>
            </a:r>
            <a:endParaRPr lang="uk-UA" sz="2800" dirty="0"/>
          </a:p>
          <a:p>
            <a:pPr algn="ctr"/>
            <a:endParaRPr lang="uk-UA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0"/>
            <a:ext cx="7429520" cy="3929066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4000" dirty="0" smtClean="0"/>
              <a:t>РОЗВИТОК МОВОЗНАВСТВА</a:t>
            </a:r>
          </a:p>
          <a:p>
            <a:pPr algn="ctr">
              <a:lnSpc>
                <a:spcPct val="150000"/>
              </a:lnSpc>
            </a:pPr>
            <a:r>
              <a:rPr lang="ru-RU" sz="4000" dirty="0" smtClean="0"/>
              <a:t> У ХХ СТОЛІТТІ</a:t>
            </a:r>
            <a:endParaRPr lang="uk-UA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4400" dirty="0" smtClean="0"/>
              <a:t>Мовознавство починає жваво розвиватись у стінах новоствореної </a:t>
            </a:r>
            <a:r>
              <a:rPr lang="uk-UA" sz="4400" dirty="0" smtClean="0">
                <a:solidFill>
                  <a:srgbClr val="FFFF00"/>
                </a:solidFill>
              </a:rPr>
              <a:t>Української академії наук</a:t>
            </a:r>
            <a:r>
              <a:rPr lang="uk-UA" sz="4400" dirty="0" smtClean="0"/>
              <a:t>, посідаючи одне з чільних місць у роботі її першого відділу — Історично-філологічного</a:t>
            </a:r>
          </a:p>
          <a:p>
            <a:pPr algn="ctr"/>
            <a:endParaRPr lang="uk-UA" sz="44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1918 </a:t>
            </a:r>
            <a:r>
              <a:rPr lang="ru-RU" sz="3600" dirty="0" smtClean="0"/>
              <a:t>року Центральна Рада видала </a:t>
            </a:r>
            <a:r>
              <a:rPr lang="ru-RU" sz="3600" dirty="0" err="1" smtClean="0"/>
              <a:t>підготовлені</a:t>
            </a:r>
            <a:r>
              <a:rPr lang="ru-RU" sz="3600" dirty="0" smtClean="0"/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Іваном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Огієнком</a:t>
            </a:r>
            <a:r>
              <a:rPr lang="ru-RU" sz="3600" dirty="0" smtClean="0">
                <a:solidFill>
                  <a:srgbClr val="FFFF00"/>
                </a:solidFill>
              </a:rPr>
              <a:t> «</a:t>
            </a:r>
            <a:r>
              <a:rPr lang="ru-RU" sz="3600" dirty="0" err="1" smtClean="0">
                <a:solidFill>
                  <a:srgbClr val="FFFF00"/>
                </a:solidFill>
              </a:rPr>
              <a:t>Головні</a:t>
            </a:r>
            <a:r>
              <a:rPr lang="ru-RU" sz="3600" dirty="0" smtClean="0">
                <a:solidFill>
                  <a:srgbClr val="FFFF00"/>
                </a:solidFill>
              </a:rPr>
              <a:t> правила </a:t>
            </a:r>
            <a:r>
              <a:rPr lang="ru-RU" sz="3600" dirty="0" err="1" smtClean="0">
                <a:solidFill>
                  <a:srgbClr val="FFFF00"/>
                </a:solidFill>
              </a:rPr>
              <a:t>українського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правопису</a:t>
            </a:r>
            <a:r>
              <a:rPr lang="ru-RU" sz="3600" dirty="0" smtClean="0">
                <a:solidFill>
                  <a:srgbClr val="FFFF00"/>
                </a:solidFill>
              </a:rPr>
              <a:t>».</a:t>
            </a:r>
            <a:r>
              <a:rPr lang="ru-RU" sz="3600" dirty="0" smtClean="0"/>
              <a:t> </a:t>
            </a:r>
            <a:r>
              <a:rPr lang="ru-RU" sz="3600" dirty="0" err="1" smtClean="0"/>
              <a:t>Згодом</a:t>
            </a:r>
            <a:r>
              <a:rPr lang="ru-RU" sz="3600" dirty="0" smtClean="0"/>
              <a:t> </a:t>
            </a:r>
            <a:r>
              <a:rPr lang="ru-RU" sz="3600" dirty="0" err="1" smtClean="0"/>
              <a:t>вийшли</a:t>
            </a:r>
            <a:r>
              <a:rPr lang="ru-RU" sz="3600" dirty="0" smtClean="0"/>
              <a:t> </a:t>
            </a:r>
            <a:r>
              <a:rPr lang="ru-RU" sz="3600" dirty="0" err="1" smtClean="0"/>
              <a:t>схвалені</a:t>
            </a:r>
            <a:r>
              <a:rPr lang="ru-RU" sz="3600" dirty="0" smtClean="0"/>
              <a:t> УАН </a:t>
            </a:r>
            <a:r>
              <a:rPr lang="ru-RU" sz="3600" dirty="0" smtClean="0">
                <a:solidFill>
                  <a:srgbClr val="FFC000"/>
                </a:solidFill>
              </a:rPr>
              <a:t>«</a:t>
            </a:r>
            <a:r>
              <a:rPr lang="ru-RU" sz="3600" dirty="0" err="1" smtClean="0">
                <a:solidFill>
                  <a:srgbClr val="FFC000"/>
                </a:solidFill>
              </a:rPr>
              <a:t>Найголовніші</a:t>
            </a:r>
            <a:r>
              <a:rPr lang="ru-RU" sz="3600" dirty="0" smtClean="0">
                <a:solidFill>
                  <a:srgbClr val="FFC000"/>
                </a:solidFill>
              </a:rPr>
              <a:t> правила </a:t>
            </a:r>
            <a:r>
              <a:rPr lang="ru-RU" sz="3600" dirty="0" err="1" smtClean="0">
                <a:solidFill>
                  <a:srgbClr val="FFC000"/>
                </a:solidFill>
              </a:rPr>
              <a:t>українського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правопису</a:t>
            </a:r>
            <a:r>
              <a:rPr lang="ru-RU" sz="3600" dirty="0" smtClean="0">
                <a:solidFill>
                  <a:srgbClr val="FFC000"/>
                </a:solidFill>
              </a:rPr>
              <a:t>» (1921), </a:t>
            </a:r>
            <a:r>
              <a:rPr lang="ru-RU" sz="3600" dirty="0" err="1" smtClean="0"/>
              <a:t>які</a:t>
            </a:r>
            <a:r>
              <a:rPr lang="ru-RU" sz="3600" dirty="0" smtClean="0"/>
              <a:t> </a:t>
            </a:r>
            <a:r>
              <a:rPr lang="ru-RU" sz="3600" dirty="0" err="1" smtClean="0"/>
              <a:t>мали</a:t>
            </a:r>
            <a:r>
              <a:rPr lang="ru-RU" sz="3600" dirty="0" smtClean="0"/>
              <a:t> </a:t>
            </a:r>
            <a:r>
              <a:rPr lang="ru-RU" sz="3600" dirty="0" err="1" smtClean="0"/>
              <a:t>дещо</a:t>
            </a:r>
            <a:r>
              <a:rPr lang="ru-RU" sz="3600" dirty="0" smtClean="0"/>
              <a:t> </a:t>
            </a:r>
            <a:r>
              <a:rPr lang="ru-RU" sz="3600" dirty="0" err="1" smtClean="0"/>
              <a:t>загальний</a:t>
            </a:r>
            <a:r>
              <a:rPr lang="ru-RU" sz="3600" dirty="0" smtClean="0"/>
              <a:t> характер, </a:t>
            </a:r>
            <a:r>
              <a:rPr lang="ru-RU" sz="3600" dirty="0" err="1" smtClean="0"/>
              <a:t>проте</a:t>
            </a:r>
            <a:r>
              <a:rPr lang="ru-RU" sz="3600" dirty="0" smtClean="0"/>
              <a:t> </a:t>
            </a:r>
            <a:r>
              <a:rPr lang="ru-RU" sz="3600" dirty="0" err="1" smtClean="0"/>
              <a:t>слугували</a:t>
            </a:r>
            <a:r>
              <a:rPr lang="ru-RU" sz="3600" dirty="0" smtClean="0"/>
              <a:t> основою для </a:t>
            </a:r>
            <a:r>
              <a:rPr lang="ru-RU" sz="3600" dirty="0" err="1" smtClean="0"/>
              <a:t>всіх</a:t>
            </a:r>
            <a:r>
              <a:rPr lang="ru-RU" sz="3600" dirty="0" smtClean="0"/>
              <a:t> </a:t>
            </a:r>
            <a:r>
              <a:rPr lang="ru-RU" sz="3600" dirty="0" err="1" smtClean="0"/>
              <a:t>наступних</a:t>
            </a:r>
            <a:r>
              <a:rPr lang="ru-RU" sz="3600" dirty="0" smtClean="0"/>
              <a:t> </a:t>
            </a:r>
            <a:r>
              <a:rPr lang="ru-RU" sz="3600" dirty="0" err="1" smtClean="0"/>
              <a:t>видань</a:t>
            </a:r>
            <a:r>
              <a:rPr lang="ru-RU" sz="3600" dirty="0" smtClean="0"/>
              <a:t>.</a:t>
            </a:r>
          </a:p>
          <a:p>
            <a:pPr algn="ctr"/>
            <a:endParaRPr lang="ru-RU" sz="3600" dirty="0"/>
          </a:p>
          <a:p>
            <a:pPr algn="ctr"/>
            <a:endParaRPr lang="ru-RU" sz="3600" dirty="0" smtClean="0"/>
          </a:p>
          <a:p>
            <a:pPr algn="ctr"/>
            <a:endParaRPr lang="ru-RU" sz="3600" dirty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  <p:pic>
        <p:nvPicPr>
          <p:cNvPr id="25602" name="Picture 2" descr="Огієнко: українізатор освіти та церкви, який змушував писати &quot;в&quot; Україні -  BBC News Украї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4357693"/>
            <a:ext cx="4444990" cy="2500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ru-RU" sz="3600" dirty="0" err="1" smtClean="0"/>
              <a:t>Помітною</a:t>
            </a:r>
            <a:r>
              <a:rPr lang="ru-RU" sz="3600" dirty="0" smtClean="0"/>
              <a:t> </a:t>
            </a:r>
            <a:r>
              <a:rPr lang="ru-RU" sz="3600" dirty="0" err="1" smtClean="0"/>
              <a:t>подією</a:t>
            </a:r>
            <a:r>
              <a:rPr lang="ru-RU" sz="3600" dirty="0" smtClean="0"/>
              <a:t> став </a:t>
            </a:r>
            <a:r>
              <a:rPr lang="ru-RU" sz="3600" dirty="0" err="1" smtClean="0"/>
              <a:t>вихід</a:t>
            </a:r>
            <a:r>
              <a:rPr lang="ru-RU" sz="3600" dirty="0" smtClean="0"/>
              <a:t> </a:t>
            </a:r>
            <a:r>
              <a:rPr lang="ru-RU" sz="3600" dirty="0" err="1" smtClean="0"/>
              <a:t>першого</a:t>
            </a:r>
            <a:r>
              <a:rPr lang="ru-RU" sz="3600" dirty="0" smtClean="0"/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україномовного</a:t>
            </a:r>
            <a:r>
              <a:rPr lang="ru-RU" sz="3600" dirty="0" smtClean="0">
                <a:solidFill>
                  <a:srgbClr val="FFC000"/>
                </a:solidFill>
              </a:rPr>
              <a:t> курсу «</a:t>
            </a:r>
            <a:r>
              <a:rPr lang="ru-RU" sz="3600" dirty="0" err="1" smtClean="0">
                <a:solidFill>
                  <a:srgbClr val="FFC000"/>
                </a:solidFill>
              </a:rPr>
              <a:t>Основи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мовознавства</a:t>
            </a:r>
            <a:r>
              <a:rPr lang="ru-RU" sz="3600" dirty="0" smtClean="0">
                <a:solidFill>
                  <a:srgbClr val="FFC000"/>
                </a:solidFill>
              </a:rPr>
              <a:t>» </a:t>
            </a:r>
            <a:r>
              <a:rPr lang="ru-RU" sz="3600" dirty="0" err="1" smtClean="0">
                <a:solidFill>
                  <a:srgbClr val="FFC000"/>
                </a:solidFill>
              </a:rPr>
              <a:t>Леоніда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Булаховського</a:t>
            </a:r>
            <a:r>
              <a:rPr lang="ru-RU" sz="3600" dirty="0" smtClean="0">
                <a:solidFill>
                  <a:srgbClr val="FFC000"/>
                </a:solidFill>
              </a:rPr>
              <a:t> та </a:t>
            </a:r>
            <a:r>
              <a:rPr lang="ru-RU" sz="3600" dirty="0" err="1" smtClean="0">
                <a:solidFill>
                  <a:srgbClr val="FFC000"/>
                </a:solidFill>
              </a:rPr>
              <a:t>Івана</a:t>
            </a:r>
            <a:r>
              <a:rPr lang="ru-RU" sz="3600" dirty="0" smtClean="0">
                <a:solidFill>
                  <a:srgbClr val="FFC000"/>
                </a:solidFill>
              </a:rPr>
              <a:t> </a:t>
            </a:r>
            <a:r>
              <a:rPr lang="ru-RU" sz="3600" dirty="0" err="1" smtClean="0">
                <a:solidFill>
                  <a:srgbClr val="FFC000"/>
                </a:solidFill>
              </a:rPr>
              <a:t>Завадовського</a:t>
            </a:r>
            <a:r>
              <a:rPr lang="ru-RU" sz="3600" dirty="0" smtClean="0">
                <a:solidFill>
                  <a:srgbClr val="FFC000"/>
                </a:solidFill>
              </a:rPr>
              <a:t> (1928–1929)</a:t>
            </a:r>
            <a:r>
              <a:rPr lang="ru-RU" sz="3600" dirty="0" smtClean="0"/>
              <a:t>, у </a:t>
            </a:r>
            <a:r>
              <a:rPr lang="ru-RU" sz="3600" dirty="0" err="1" smtClean="0"/>
              <a:t>якому</a:t>
            </a:r>
            <a:r>
              <a:rPr lang="ru-RU" sz="3600" dirty="0" smtClean="0"/>
              <a:t> представлено </a:t>
            </a:r>
            <a:r>
              <a:rPr lang="ru-RU" sz="3600" dirty="0" err="1" smtClean="0"/>
              <a:t>й</a:t>
            </a:r>
            <a:r>
              <a:rPr lang="ru-RU" sz="3600" dirty="0" smtClean="0"/>
              <a:t> </a:t>
            </a:r>
            <a:r>
              <a:rPr lang="ru-RU" sz="3600" dirty="0" err="1" smtClean="0"/>
              <a:t>прокоментовано</a:t>
            </a:r>
            <a:r>
              <a:rPr lang="ru-RU" sz="3600" dirty="0" smtClean="0"/>
              <a:t> </a:t>
            </a:r>
            <a:r>
              <a:rPr lang="ru-RU" sz="3600" dirty="0" err="1" smtClean="0"/>
              <a:t>чимало</a:t>
            </a:r>
            <a:r>
              <a:rPr lang="ru-RU" sz="3600" dirty="0" smtClean="0"/>
              <a:t> </a:t>
            </a:r>
            <a:r>
              <a:rPr lang="ru-RU" sz="3600" dirty="0" err="1" smtClean="0"/>
              <a:t>фактів</a:t>
            </a:r>
            <a:r>
              <a:rPr lang="ru-RU" sz="3600" dirty="0" smtClean="0"/>
              <a:t> </a:t>
            </a:r>
            <a:r>
              <a:rPr lang="ru-RU" sz="3600" dirty="0" err="1" smtClean="0"/>
              <a:t>з</a:t>
            </a:r>
            <a:r>
              <a:rPr lang="ru-RU" sz="3600" dirty="0" smtClean="0"/>
              <a:t> </a:t>
            </a:r>
            <a:r>
              <a:rPr lang="ru-RU" sz="3600" dirty="0" err="1" smtClean="0"/>
              <a:t>української</a:t>
            </a:r>
            <a:r>
              <a:rPr lang="ru-RU" sz="3600" dirty="0" smtClean="0"/>
              <a:t> </a:t>
            </a:r>
            <a:r>
              <a:rPr lang="ru-RU" sz="3600" dirty="0" err="1" smtClean="0"/>
              <a:t>мови</a:t>
            </a:r>
            <a:r>
              <a:rPr lang="ru-RU" sz="3600" dirty="0" smtClean="0"/>
              <a:t>.</a:t>
            </a:r>
          </a:p>
          <a:p>
            <a:pPr algn="ctr"/>
            <a:endParaRPr lang="ru-RU" sz="3600" dirty="0"/>
          </a:p>
          <a:p>
            <a:pPr algn="ctr"/>
            <a:endParaRPr lang="ru-RU" sz="3600" dirty="0" smtClean="0"/>
          </a:p>
          <a:p>
            <a:pPr algn="ctr"/>
            <a:endParaRPr lang="ru-RU" sz="3600" dirty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  <p:pic>
        <p:nvPicPr>
          <p:cNvPr id="28674" name="Picture 2" descr="Булаховський Леонід Арсеній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263983"/>
            <a:ext cx="2071702" cy="2594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3600" dirty="0" smtClean="0"/>
              <a:t>З першої половини 1930-х років політику </a:t>
            </a:r>
            <a:r>
              <a:rPr lang="uk-UA" sz="3600" dirty="0" smtClean="0">
                <a:solidFill>
                  <a:srgbClr val="FFFF00"/>
                </a:solidFill>
              </a:rPr>
              <a:t>українізації</a:t>
            </a:r>
            <a:r>
              <a:rPr lang="uk-UA" sz="3600" dirty="0" smtClean="0"/>
              <a:t> заступає політика </a:t>
            </a:r>
            <a:r>
              <a:rPr lang="uk-UA" sz="3600" dirty="0" smtClean="0">
                <a:solidFill>
                  <a:srgbClr val="FF0000"/>
                </a:solidFill>
              </a:rPr>
              <a:t>русифікації. </a:t>
            </a:r>
            <a:r>
              <a:rPr lang="uk-UA" sz="3600" dirty="0" smtClean="0"/>
              <a:t>Середовище застосування української мови починає повільно, але неухильно вужчати.</a:t>
            </a:r>
            <a:endParaRPr lang="ru-RU" sz="3600" dirty="0"/>
          </a:p>
          <a:p>
            <a:pPr algn="ctr"/>
            <a:endParaRPr lang="ru-RU" sz="3600" dirty="0" smtClean="0"/>
          </a:p>
          <a:p>
            <a:pPr algn="ctr"/>
            <a:endParaRPr lang="ru-RU" sz="3600" dirty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1933 року </a:t>
            </a:r>
            <a:r>
              <a:rPr lang="uk-UA" sz="3600" dirty="0" smtClean="0"/>
              <a:t>заступник наркома народної освіти </a:t>
            </a:r>
            <a:r>
              <a:rPr lang="uk-UA" sz="3600" dirty="0" smtClean="0">
                <a:solidFill>
                  <a:srgbClr val="FF0000"/>
                </a:solidFill>
              </a:rPr>
              <a:t>Андрій Хвиля </a:t>
            </a:r>
            <a:r>
              <a:rPr lang="uk-UA" sz="3600" dirty="0" smtClean="0"/>
              <a:t>зви</a:t>
            </a:r>
            <a:r>
              <a:rPr lang="uk-UA" sz="3600" dirty="0" err="1" smtClean="0"/>
              <a:t>нуватив</a:t>
            </a:r>
            <a:r>
              <a:rPr lang="uk-UA" sz="3600" dirty="0" smtClean="0"/>
              <a:t> чинний тоді правопис у «політично шкідливих наслідках» і </a:t>
            </a:r>
            <a:r>
              <a:rPr lang="uk-UA" sz="3600" dirty="0" smtClean="0">
                <a:solidFill>
                  <a:srgbClr val="FF0000"/>
                </a:solidFill>
              </a:rPr>
              <a:t>зажадав від науковців наблизити його до російської орфографії</a:t>
            </a:r>
            <a:r>
              <a:rPr lang="uk-UA" sz="3600" dirty="0" smtClean="0"/>
              <a:t>. Із написання запозичених слів було усунено літеру ґ і м’якість звука л, змінено родову належність деяких іменників тощо.</a:t>
            </a:r>
            <a:endParaRPr lang="ru-RU" sz="3600" dirty="0" smtClean="0"/>
          </a:p>
          <a:p>
            <a:pPr algn="ctr"/>
            <a:endParaRPr lang="ru-RU" sz="3600" dirty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ru-RU" sz="3600" dirty="0" smtClean="0"/>
              <a:t>У 1930-х роках </a:t>
            </a:r>
            <a:r>
              <a:rPr lang="ru-RU" sz="3600" dirty="0" err="1" smtClean="0"/>
              <a:t>велику</a:t>
            </a:r>
            <a:r>
              <a:rPr lang="ru-RU" sz="3600" dirty="0" smtClean="0"/>
              <a:t> </a:t>
            </a:r>
            <a:r>
              <a:rPr lang="ru-RU" sz="3600" dirty="0" err="1" smtClean="0"/>
              <a:t>групу</a:t>
            </a:r>
            <a:r>
              <a:rPr lang="ru-RU" sz="3600" dirty="0" smtClean="0"/>
              <a:t> </a:t>
            </a:r>
            <a:r>
              <a:rPr lang="ru-RU" sz="3600" dirty="0" err="1" smtClean="0"/>
              <a:t>відомих</a:t>
            </a:r>
            <a:r>
              <a:rPr lang="ru-RU" sz="3600" dirty="0" smtClean="0"/>
              <a:t> </a:t>
            </a:r>
            <a:r>
              <a:rPr lang="ru-RU" sz="3600" dirty="0" err="1" smtClean="0"/>
              <a:t>лінгвістів</a:t>
            </a:r>
            <a:r>
              <a:rPr lang="ru-RU" sz="3600" dirty="0" smtClean="0"/>
              <a:t> (</a:t>
            </a:r>
            <a:r>
              <a:rPr lang="ru-RU" sz="3600" dirty="0" err="1" smtClean="0">
                <a:solidFill>
                  <a:srgbClr val="FFFF00"/>
                </a:solidFill>
              </a:rPr>
              <a:t>Григорія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Голоскевича</a:t>
            </a:r>
            <a:r>
              <a:rPr lang="ru-RU" sz="3600" dirty="0" smtClean="0">
                <a:solidFill>
                  <a:srgbClr val="FFFF00"/>
                </a:solidFill>
              </a:rPr>
              <a:t>, </a:t>
            </a:r>
            <a:r>
              <a:rPr lang="ru-RU" sz="3600" dirty="0" err="1" smtClean="0">
                <a:solidFill>
                  <a:srgbClr val="FFFF00"/>
                </a:solidFill>
              </a:rPr>
              <a:t>Євгена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Тимченка</a:t>
            </a:r>
            <a:r>
              <a:rPr lang="ru-RU" sz="3600" dirty="0" smtClean="0">
                <a:solidFill>
                  <a:srgbClr val="FFFF00"/>
                </a:solidFill>
              </a:rPr>
              <a:t>, </a:t>
            </a:r>
            <a:r>
              <a:rPr lang="ru-RU" sz="3600" dirty="0" err="1" smtClean="0">
                <a:solidFill>
                  <a:srgbClr val="FFFF00"/>
                </a:solidFill>
              </a:rPr>
              <a:t>Олену</a:t>
            </a:r>
            <a:r>
              <a:rPr lang="ru-RU" sz="3600" dirty="0" smtClean="0">
                <a:solidFill>
                  <a:srgbClr val="FFFF00"/>
                </a:solidFill>
              </a:rPr>
              <a:t> Курило, </a:t>
            </a:r>
            <a:r>
              <a:rPr lang="ru-RU" sz="3600" dirty="0" err="1" smtClean="0">
                <a:solidFill>
                  <a:srgbClr val="FFFF00"/>
                </a:solidFill>
              </a:rPr>
              <a:t>Григорія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</a:rPr>
              <a:t>Сабалдиря</a:t>
            </a:r>
            <a:r>
              <a:rPr lang="ru-RU" sz="3600" dirty="0" smtClean="0">
                <a:solidFill>
                  <a:srgbClr val="FFFF00"/>
                </a:solidFill>
              </a:rPr>
              <a:t> </a:t>
            </a:r>
            <a:r>
              <a:rPr lang="ru-RU" sz="3600" dirty="0" smtClean="0"/>
              <a:t>та </a:t>
            </a:r>
            <a:r>
              <a:rPr lang="ru-RU" sz="3600" dirty="0" err="1" smtClean="0"/>
              <a:t>інших</a:t>
            </a:r>
            <a:r>
              <a:rPr lang="ru-RU" sz="3600" dirty="0" smtClean="0"/>
              <a:t>) </a:t>
            </a:r>
            <a:r>
              <a:rPr lang="ru-RU" sz="36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оголошено</a:t>
            </a:r>
            <a:r>
              <a:rPr lang="ru-RU" sz="3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«ворогами народу» </a:t>
            </a:r>
            <a:r>
              <a:rPr lang="ru-RU" sz="3600" dirty="0" err="1" smtClean="0"/>
              <a:t>й</a:t>
            </a:r>
            <a:r>
              <a:rPr lang="ru-RU" sz="3600" dirty="0" smtClean="0"/>
              <a:t> </a:t>
            </a:r>
            <a:r>
              <a:rPr lang="ru-RU" sz="3600" dirty="0" err="1" smtClean="0"/>
              <a:t>засуджено</a:t>
            </a:r>
            <a:r>
              <a:rPr lang="ru-RU" sz="3600" dirty="0" smtClean="0"/>
              <a:t> до </a:t>
            </a:r>
            <a:r>
              <a:rPr lang="ru-RU" sz="3600" dirty="0" err="1" smtClean="0"/>
              <a:t>ув’язнення</a:t>
            </a:r>
            <a:r>
              <a:rPr lang="ru-RU" sz="3600" dirty="0" smtClean="0"/>
              <a:t>.</a:t>
            </a:r>
            <a:endParaRPr lang="ru-RU" sz="3600" dirty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2800" dirty="0" smtClean="0"/>
              <a:t>Найбільшим здобутком лексикографів стає тлумачний </a:t>
            </a:r>
            <a:r>
              <a:rPr lang="uk-UA" sz="2800" dirty="0" smtClean="0">
                <a:solidFill>
                  <a:srgbClr val="00B0F0"/>
                </a:solidFill>
              </a:rPr>
              <a:t>одинадцятитомний «Словник української мови» (1970–1980), укладений під керівництвом Леоніда Паламарчука. </a:t>
            </a:r>
            <a:r>
              <a:rPr lang="uk-UA" sz="2800" dirty="0" smtClean="0"/>
              <a:t>Ідея такого словника зародилася в колах української інтелігенції ще в ХІХ ст., але умови для реалізації задуму з’явилися лише з 1950-х років, коли було сформовано відповідну лексичну картотеку</a:t>
            </a:r>
          </a:p>
          <a:p>
            <a:pPr algn="ctr"/>
            <a:endParaRPr lang="uk-UA" sz="2800" dirty="0"/>
          </a:p>
          <a:p>
            <a:pPr algn="ctr"/>
            <a:endParaRPr lang="uk-UA" sz="2800" dirty="0" smtClean="0"/>
          </a:p>
          <a:p>
            <a:pPr algn="ctr"/>
            <a:endParaRPr lang="uk-UA" sz="2800" dirty="0"/>
          </a:p>
          <a:p>
            <a:pPr algn="ctr"/>
            <a:endParaRPr lang="uk-UA" sz="2800" dirty="0" smtClean="0"/>
          </a:p>
          <a:p>
            <a:pPr algn="ctr"/>
            <a:endParaRPr lang="uk-UA" sz="2800" dirty="0" smtClean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  <p:sp>
        <p:nvSpPr>
          <p:cNvPr id="29698" name="AutoShape 2" descr="Словник української мови в 11 томах - Виолити Viol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9700" name="Picture 4" descr="Словник української мови в 11 томах - Виолити Violity"/>
          <p:cNvPicPr>
            <a:picLocks noChangeAspect="1" noChangeArrowheads="1"/>
          </p:cNvPicPr>
          <p:nvPr/>
        </p:nvPicPr>
        <p:blipFill>
          <a:blip r:embed="rId3"/>
          <a:srcRect b="14711"/>
          <a:stretch>
            <a:fillRect/>
          </a:stretch>
        </p:blipFill>
        <p:spPr bwMode="auto">
          <a:xfrm>
            <a:off x="2428860" y="3643314"/>
            <a:ext cx="4500594" cy="2881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ru-RU" sz="2800" dirty="0" err="1" smtClean="0"/>
              <a:t>Використана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література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Ворон А. А. В75 </a:t>
            </a:r>
            <a:r>
              <a:rPr lang="ru-RU" sz="2800" dirty="0" err="1" smtClean="0"/>
              <a:t>Українська</a:t>
            </a:r>
            <a:r>
              <a:rPr lang="ru-RU" sz="2800" dirty="0" smtClean="0"/>
              <a:t> </a:t>
            </a:r>
            <a:r>
              <a:rPr lang="ru-RU" sz="2800" dirty="0" err="1" smtClean="0"/>
              <a:t>мова</a:t>
            </a:r>
            <a:r>
              <a:rPr lang="ru-RU" sz="2800" dirty="0" smtClean="0"/>
              <a:t>. </a:t>
            </a:r>
            <a:r>
              <a:rPr lang="ru-RU" sz="2800" dirty="0" err="1" smtClean="0"/>
              <a:t>Профільний</a:t>
            </a:r>
            <a:r>
              <a:rPr lang="ru-RU" sz="2800" dirty="0" smtClean="0"/>
              <a:t> </a:t>
            </a:r>
            <a:r>
              <a:rPr lang="ru-RU" sz="2800" dirty="0" err="1" smtClean="0"/>
              <a:t>рівень</a:t>
            </a:r>
            <a:r>
              <a:rPr lang="ru-RU" sz="2800" dirty="0" smtClean="0"/>
              <a:t> : </a:t>
            </a:r>
            <a:r>
              <a:rPr lang="ru-RU" sz="2800" dirty="0" err="1" smtClean="0"/>
              <a:t>підруч</a:t>
            </a:r>
            <a:r>
              <a:rPr lang="ru-RU" sz="2800" dirty="0" smtClean="0"/>
              <a:t>. для 11 </a:t>
            </a:r>
            <a:r>
              <a:rPr lang="ru-RU" sz="2800" dirty="0" err="1" smtClean="0"/>
              <a:t>кл</a:t>
            </a:r>
            <a:r>
              <a:rPr lang="ru-RU" sz="2800" dirty="0" smtClean="0"/>
              <a:t>. </a:t>
            </a:r>
            <a:r>
              <a:rPr lang="ru-RU" sz="2800" dirty="0" err="1" smtClean="0"/>
              <a:t>закладів</a:t>
            </a:r>
            <a:r>
              <a:rPr lang="ru-RU" sz="2800" dirty="0" smtClean="0"/>
              <a:t> </a:t>
            </a:r>
            <a:r>
              <a:rPr lang="ru-RU" sz="2800" dirty="0" err="1" smtClean="0"/>
              <a:t>загальної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середньої</a:t>
            </a:r>
            <a:r>
              <a:rPr lang="ru-RU" sz="2800" dirty="0" smtClean="0"/>
              <a:t> </a:t>
            </a:r>
            <a:r>
              <a:rPr lang="ru-RU" sz="2800" dirty="0" err="1" smtClean="0"/>
              <a:t>освіти</a:t>
            </a:r>
            <a:r>
              <a:rPr lang="ru-RU" sz="2800" dirty="0" smtClean="0"/>
              <a:t> / А. А. Ворон, В. А. </a:t>
            </a:r>
            <a:r>
              <a:rPr lang="ru-RU" sz="2800" dirty="0" err="1" smtClean="0"/>
              <a:t>Солопенко</a:t>
            </a:r>
            <a:r>
              <a:rPr lang="ru-RU" sz="2800" dirty="0" smtClean="0"/>
              <a:t>. — К. : </a:t>
            </a:r>
            <a:r>
              <a:rPr lang="ru-RU" sz="2800" dirty="0" err="1" smtClean="0"/>
              <a:t>Видавничий</a:t>
            </a:r>
            <a:r>
              <a:rPr lang="ru-RU" sz="2800" dirty="0" smtClean="0"/>
              <a:t> </a:t>
            </a:r>
            <a:r>
              <a:rPr lang="ru-RU" sz="2800" dirty="0" err="1" smtClean="0"/>
              <a:t>дім</a:t>
            </a:r>
            <a:r>
              <a:rPr lang="ru-RU" sz="2800" dirty="0" smtClean="0"/>
              <a:t> «</a:t>
            </a:r>
            <a:r>
              <a:rPr lang="ru-RU" sz="2800" dirty="0" err="1" smtClean="0"/>
              <a:t>Освіта</a:t>
            </a:r>
            <a:r>
              <a:rPr lang="ru-RU" sz="2800" dirty="0" smtClean="0"/>
              <a:t>», 2019. — 272 с. : </a:t>
            </a:r>
            <a:r>
              <a:rPr lang="ru-RU" sz="2800" dirty="0" err="1" smtClean="0"/>
              <a:t>іл</a:t>
            </a:r>
            <a:endParaRPr lang="uk-UA" sz="2800" dirty="0"/>
          </a:p>
          <a:p>
            <a:pPr algn="ctr"/>
            <a:endParaRPr lang="uk-UA" sz="2800" dirty="0" smtClean="0"/>
          </a:p>
          <a:p>
            <a:pPr algn="ctr"/>
            <a:endParaRPr lang="uk-UA" sz="2800" dirty="0"/>
          </a:p>
          <a:p>
            <a:pPr algn="ctr"/>
            <a:endParaRPr lang="uk-UA" sz="2800" dirty="0" smtClean="0"/>
          </a:p>
          <a:p>
            <a:pPr algn="ctr"/>
            <a:endParaRPr lang="uk-UA" sz="2800" dirty="0" smtClean="0"/>
          </a:p>
          <a:p>
            <a:pPr algn="ctr"/>
            <a:endParaRPr lang="uk-UA" sz="36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  <p:sp>
        <p:nvSpPr>
          <p:cNvPr id="29698" name="AutoShape 2" descr="Словник української мови в 11 томах - Виолити Viol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0"/>
            <a:ext cx="7429520" cy="3929066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4000" dirty="0" smtClean="0">
                <a:solidFill>
                  <a:srgbClr val="FFFF00"/>
                </a:solidFill>
              </a:rPr>
              <a:t>Лінгвістика</a:t>
            </a:r>
            <a:r>
              <a:rPr lang="uk-UA" sz="4000" dirty="0" smtClean="0"/>
              <a:t>, або мовознавство, – це наука про мову, її суспільну природу, функції, закономірності існування та історичний розвиток</a:t>
            </a:r>
            <a:endParaRPr lang="uk-UA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 smtClean="0"/>
              <a:t>Витоки українського мовознавства — це перші </a:t>
            </a:r>
            <a:r>
              <a:rPr lang="uk-UA" sz="4400" dirty="0" smtClean="0">
                <a:solidFill>
                  <a:srgbClr val="00B0F0"/>
                </a:solidFill>
              </a:rPr>
              <a:t>лексикографічні</a:t>
            </a:r>
            <a:r>
              <a:rPr lang="uk-UA" sz="4400" dirty="0" smtClean="0"/>
              <a:t> посібники, що збереглися ще з часів Київської Русі. </a:t>
            </a:r>
          </a:p>
          <a:p>
            <a:pPr algn="ctr"/>
            <a:r>
              <a:rPr lang="uk-UA" sz="4400" dirty="0" smtClean="0"/>
              <a:t>Це були </a:t>
            </a:r>
            <a:r>
              <a:rPr lang="uk-UA" sz="4400" b="1" dirty="0" smtClean="0">
                <a:solidFill>
                  <a:srgbClr val="00B0F0"/>
                </a:solidFill>
              </a:rPr>
              <a:t>глоси</a:t>
            </a:r>
            <a:r>
              <a:rPr lang="uk-UA" sz="4400" dirty="0" smtClean="0"/>
              <a:t> — тлумачення незрозумілих слів, запозичених із грецької, старослов’янської, давньоєврейської мов. На їхній основі укладалися перші словнички. </a:t>
            </a:r>
            <a:endParaRPr lang="uk-UA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0"/>
            <a:ext cx="7429520" cy="3929066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4400" dirty="0" smtClean="0"/>
              <a:t>У ХVI–XVII ст. в </a:t>
            </a:r>
            <a:r>
              <a:rPr lang="ru-RU" sz="4400" dirty="0" err="1" smtClean="0"/>
              <a:t>Україні</a:t>
            </a:r>
            <a:r>
              <a:rPr lang="ru-RU" sz="4400" dirty="0" smtClean="0"/>
              <a:t> </a:t>
            </a:r>
            <a:r>
              <a:rPr lang="ru-RU" sz="4400" dirty="0" err="1" smtClean="0"/>
              <a:t>з’явилися</a:t>
            </a:r>
            <a:r>
              <a:rPr lang="ru-RU" sz="4400" dirty="0" smtClean="0"/>
              <a:t> </a:t>
            </a:r>
            <a:r>
              <a:rPr lang="ru-RU" sz="4400" dirty="0" err="1" smtClean="0"/>
              <a:t>праці</a:t>
            </a:r>
            <a:r>
              <a:rPr lang="ru-RU" sz="4400" dirty="0" smtClean="0"/>
              <a:t> </a:t>
            </a:r>
            <a:r>
              <a:rPr lang="ru-RU" sz="4400" dirty="0" err="1" smtClean="0"/>
              <a:t>з</a:t>
            </a:r>
            <a:r>
              <a:rPr lang="ru-RU" sz="4400" dirty="0" smtClean="0"/>
              <a:t> </a:t>
            </a:r>
            <a:r>
              <a:rPr lang="ru-RU" sz="4400" dirty="0" err="1" smtClean="0">
                <a:solidFill>
                  <a:srgbClr val="00B0F0"/>
                </a:solidFill>
              </a:rPr>
              <a:t>граматики</a:t>
            </a:r>
            <a:endParaRPr lang="ru-RU" sz="4400" dirty="0" smtClean="0">
              <a:solidFill>
                <a:srgbClr val="00B0F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ru-RU" sz="4400" dirty="0" smtClean="0">
                <a:solidFill>
                  <a:srgbClr val="00B0F0"/>
                </a:solidFill>
              </a:rPr>
              <a:t> </a:t>
            </a:r>
            <a:r>
              <a:rPr lang="ru-RU" sz="4400" dirty="0" err="1" smtClean="0">
                <a:solidFill>
                  <a:srgbClr val="00B0F0"/>
                </a:solidFill>
              </a:rPr>
              <a:t>і</a:t>
            </a:r>
            <a:r>
              <a:rPr lang="ru-RU" sz="4400" dirty="0" smtClean="0">
                <a:solidFill>
                  <a:srgbClr val="00B0F0"/>
                </a:solidFill>
              </a:rPr>
              <a:t> </a:t>
            </a:r>
            <a:r>
              <a:rPr lang="ru-RU" sz="4400" dirty="0" err="1" smtClean="0">
                <a:solidFill>
                  <a:srgbClr val="00B0F0"/>
                </a:solidFill>
              </a:rPr>
              <a:t>лексикографії</a:t>
            </a:r>
            <a:endParaRPr lang="uk-UA" sz="4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У </a:t>
            </a:r>
            <a:r>
              <a:rPr lang="ru-RU" sz="4400" dirty="0" err="1" smtClean="0"/>
              <a:t>друкарні</a:t>
            </a:r>
            <a:r>
              <a:rPr lang="ru-RU" sz="4400" dirty="0" smtClean="0"/>
              <a:t> </a:t>
            </a:r>
            <a:r>
              <a:rPr lang="ru-RU" sz="4400" dirty="0" err="1" smtClean="0">
                <a:solidFill>
                  <a:srgbClr val="92D050"/>
                </a:solidFill>
              </a:rPr>
              <a:t>Івана</a:t>
            </a:r>
            <a:r>
              <a:rPr lang="ru-RU" sz="4400" dirty="0" smtClean="0">
                <a:solidFill>
                  <a:srgbClr val="92D050"/>
                </a:solidFill>
              </a:rPr>
              <a:t> Федорова </a:t>
            </a:r>
            <a:r>
              <a:rPr lang="ru-RU" sz="4400" dirty="0" err="1" smtClean="0"/>
              <a:t>були</a:t>
            </a:r>
            <a:r>
              <a:rPr lang="ru-RU" sz="4400" dirty="0" smtClean="0"/>
              <a:t> </a:t>
            </a:r>
            <a:r>
              <a:rPr lang="ru-RU" sz="4400" dirty="0" err="1" smtClean="0"/>
              <a:t>надруковані</a:t>
            </a:r>
            <a:r>
              <a:rPr lang="ru-RU" sz="4400" dirty="0" smtClean="0"/>
              <a:t> </a:t>
            </a:r>
            <a:r>
              <a:rPr lang="ru-RU" sz="4400" dirty="0" err="1" smtClean="0"/>
              <a:t>його</a:t>
            </a:r>
            <a:r>
              <a:rPr lang="ru-RU" sz="4400" dirty="0" smtClean="0"/>
              <a:t> «</a:t>
            </a:r>
            <a:r>
              <a:rPr lang="ru-RU" sz="4400" dirty="0" err="1" smtClean="0"/>
              <a:t>Буквар</a:t>
            </a:r>
            <a:r>
              <a:rPr lang="ru-RU" sz="4400" dirty="0" smtClean="0"/>
              <a:t>» (1574), </a:t>
            </a:r>
            <a:r>
              <a:rPr lang="ru-RU" sz="4400" dirty="0" err="1" smtClean="0"/>
              <a:t>праці</a:t>
            </a:r>
            <a:r>
              <a:rPr lang="ru-RU" sz="4400" dirty="0" smtClean="0"/>
              <a:t> «</a:t>
            </a:r>
            <a:r>
              <a:rPr lang="ru-RU" sz="4400" dirty="0" err="1" smtClean="0"/>
              <a:t>Грамматіка</a:t>
            </a:r>
            <a:r>
              <a:rPr lang="ru-RU" sz="4400" dirty="0" smtClean="0"/>
              <a:t> </a:t>
            </a:r>
            <a:r>
              <a:rPr lang="ru-RU" sz="4400" dirty="0" err="1" smtClean="0"/>
              <a:t>словеньска</a:t>
            </a:r>
            <a:r>
              <a:rPr lang="ru-RU" sz="4400" dirty="0" smtClean="0"/>
              <a:t> </a:t>
            </a:r>
            <a:r>
              <a:rPr lang="ru-RU" sz="4400" dirty="0" err="1" smtClean="0"/>
              <a:t>азыка</a:t>
            </a:r>
            <a:r>
              <a:rPr lang="ru-RU" sz="4400" dirty="0" smtClean="0"/>
              <a:t>» (1586), «</a:t>
            </a:r>
            <a:r>
              <a:rPr lang="ru-RU" sz="4400" dirty="0" err="1" smtClean="0"/>
              <a:t>Адельфотес</a:t>
            </a:r>
            <a:r>
              <a:rPr lang="ru-RU" sz="4400" dirty="0" smtClean="0"/>
              <a:t>.</a:t>
            </a:r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  <p:pic>
        <p:nvPicPr>
          <p:cNvPr id="7" name="Picture 2" descr="Друкар у вигнанні: як Іван Федоров заснував першу українську друкарню у  Львові - Дивись.inf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71876"/>
            <a:ext cx="3575092" cy="2786058"/>
          </a:xfrm>
          <a:prstGeom prst="rect">
            <a:avLst/>
          </a:prstGeom>
          <a:noFill/>
        </p:spPr>
      </p:pic>
      <p:pic>
        <p:nvPicPr>
          <p:cNvPr id="19458" name="Picture 2" descr="Буквар Івана Федорова – Бібліотека українського мистецт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3500438"/>
            <a:ext cx="2286016" cy="3048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4400" dirty="0" smtClean="0"/>
              <a:t>Найвищим досягненням українського мовознавства цього періоду є </a:t>
            </a:r>
            <a:r>
              <a:rPr lang="uk-UA" sz="4400" dirty="0" smtClean="0">
                <a:solidFill>
                  <a:srgbClr val="FFC000"/>
                </a:solidFill>
              </a:rPr>
              <a:t>«</a:t>
            </a:r>
            <a:r>
              <a:rPr lang="uk-UA" sz="4400" dirty="0" err="1" smtClean="0">
                <a:solidFill>
                  <a:srgbClr val="FFC000"/>
                </a:solidFill>
              </a:rPr>
              <a:t>Грамматіки</a:t>
            </a:r>
            <a:r>
              <a:rPr lang="uk-UA" sz="4400" dirty="0" smtClean="0">
                <a:solidFill>
                  <a:srgbClr val="FFC000"/>
                </a:solidFill>
              </a:rPr>
              <a:t> </a:t>
            </a:r>
            <a:r>
              <a:rPr lang="uk-UA" sz="4400" dirty="0" err="1" smtClean="0">
                <a:solidFill>
                  <a:srgbClr val="FFC000"/>
                </a:solidFill>
              </a:rPr>
              <a:t>словєнскиа</a:t>
            </a:r>
            <a:r>
              <a:rPr lang="uk-UA" sz="4400" dirty="0" smtClean="0">
                <a:solidFill>
                  <a:srgbClr val="FFC000"/>
                </a:solidFill>
              </a:rPr>
              <a:t> </a:t>
            </a:r>
            <a:r>
              <a:rPr lang="uk-UA" sz="4400" dirty="0" err="1" smtClean="0">
                <a:solidFill>
                  <a:srgbClr val="FFC000"/>
                </a:solidFill>
              </a:rPr>
              <a:t>правилноє</a:t>
            </a:r>
            <a:r>
              <a:rPr lang="uk-UA" sz="4400" dirty="0" smtClean="0">
                <a:solidFill>
                  <a:srgbClr val="FFC000"/>
                </a:solidFill>
              </a:rPr>
              <a:t> </a:t>
            </a:r>
            <a:r>
              <a:rPr lang="uk-UA" sz="4400" dirty="0" err="1" smtClean="0">
                <a:solidFill>
                  <a:srgbClr val="FFC000"/>
                </a:solidFill>
              </a:rPr>
              <a:t>Синтаґма</a:t>
            </a:r>
            <a:r>
              <a:rPr lang="uk-UA" sz="4400" dirty="0" smtClean="0">
                <a:solidFill>
                  <a:srgbClr val="FFC000"/>
                </a:solidFill>
              </a:rPr>
              <a:t>» Мелетія Смотрицького (1619)</a:t>
            </a:r>
            <a:r>
              <a:rPr lang="uk-UA" sz="4400" dirty="0" smtClean="0"/>
              <a:t> і 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«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Лексіконъ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славеноросскій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и 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именъ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тлъкованіє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» 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Памви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uk-UA" sz="4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Беринди</a:t>
            </a:r>
            <a:r>
              <a:rPr lang="uk-UA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(1627)</a:t>
            </a:r>
            <a:r>
              <a:rPr lang="uk-UA" sz="4400" dirty="0" smtClean="0"/>
              <a:t>.</a:t>
            </a:r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4400" dirty="0" smtClean="0"/>
              <a:t>Кінець Х</a:t>
            </a:r>
            <a:r>
              <a:rPr lang="en-US" sz="4400" dirty="0" smtClean="0"/>
              <a:t>VII — </a:t>
            </a:r>
            <a:r>
              <a:rPr lang="uk-UA" sz="4400" dirty="0" smtClean="0"/>
              <a:t>початок Х</a:t>
            </a:r>
            <a:r>
              <a:rPr lang="en-US" sz="4400" dirty="0" smtClean="0"/>
              <a:t>VII</a:t>
            </a:r>
            <a:r>
              <a:rPr lang="uk-UA" sz="4400" dirty="0" smtClean="0"/>
              <a:t>І ст., коли Україна цілковито підпала під владу Московської держави, не були сприятливими для української філології. </a:t>
            </a:r>
          </a:p>
          <a:p>
            <a:pPr algn="ctr"/>
            <a:r>
              <a:rPr lang="uk-UA" sz="4400" dirty="0" smtClean="0">
                <a:solidFill>
                  <a:srgbClr val="FF0000"/>
                </a:solidFill>
              </a:rPr>
              <a:t>1720 року царським указом заборонено друкувати конфесійні книжки мовою, яка відрізнялася б від прийнятої в Росії</a:t>
            </a:r>
            <a:endParaRPr lang="ru-RU" sz="4400" dirty="0" smtClean="0">
              <a:solidFill>
                <a:srgbClr val="FF0000"/>
              </a:solidFill>
            </a:endParaRPr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r>
              <a:rPr lang="uk-UA" sz="4400" dirty="0" smtClean="0"/>
              <a:t>ХІХ ст. </a:t>
            </a:r>
            <a:endParaRPr lang="uk-UA" sz="4400" dirty="0"/>
          </a:p>
          <a:p>
            <a:pPr algn="ctr"/>
            <a:r>
              <a:rPr lang="uk-UA" sz="4400" dirty="0" smtClean="0"/>
              <a:t>Визначні праці, присвячені питанням історії української мови, належать </a:t>
            </a:r>
            <a:r>
              <a:rPr lang="uk-UA" sz="4400" dirty="0" smtClean="0">
                <a:solidFill>
                  <a:srgbClr val="00B050"/>
                </a:solidFill>
              </a:rPr>
              <a:t>Олександрові Потебні. </a:t>
            </a:r>
            <a:endParaRPr lang="ru-RU" sz="4400" dirty="0">
              <a:solidFill>
                <a:srgbClr val="00B050"/>
              </a:solidFill>
            </a:endParaRPr>
          </a:p>
          <a:p>
            <a:pPr algn="ctr"/>
            <a:endParaRPr lang="ru-RU" sz="4400" dirty="0" smtClean="0">
              <a:solidFill>
                <a:srgbClr val="00B050"/>
              </a:solidFill>
            </a:endParaRPr>
          </a:p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endParaRPr lang="uk-UA" sz="4400" dirty="0" smtClean="0"/>
          </a:p>
          <a:p>
            <a:pPr algn="ctr"/>
            <a:endParaRPr lang="uk-UA" sz="4400" dirty="0"/>
          </a:p>
        </p:txBody>
      </p:sp>
      <p:pic>
        <p:nvPicPr>
          <p:cNvPr id="21506" name="Picture 2" descr="Потебня Олександр Опанасович. Біографія Олександра Потебні — УкрЛіб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2862278"/>
            <a:ext cx="3365854" cy="3995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5468" r="3906" b="22526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785794"/>
            <a:ext cx="1500198" cy="2428892"/>
          </a:xfrm>
          <a:prstGeom prst="rect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33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dirty="0" smtClean="0"/>
          </a:p>
          <a:p>
            <a:pPr algn="ctr"/>
            <a:endParaRPr lang="uk-UA" sz="4400" dirty="0"/>
          </a:p>
          <a:p>
            <a:pPr algn="ctr"/>
            <a:r>
              <a:rPr lang="uk-UA" sz="4400" dirty="0" smtClean="0"/>
              <a:t>Він перший і єдиний на той час серед учених Російської імперії почав доводити </a:t>
            </a:r>
            <a:r>
              <a:rPr lang="uk-UA" sz="4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право</a:t>
            </a:r>
            <a:r>
              <a:rPr lang="uk-UA" sz="4400" dirty="0" smtClean="0"/>
              <a:t> кожного народу (маючи на увазі рідний український) на свою мову, на її вільний розвиток.</a:t>
            </a:r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uk-UA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544</Words>
  <Application>Microsoft Office PowerPoint</Application>
  <PresentationFormat>Экран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Карпатська Джерельна</dc:creator>
  <cp:lastModifiedBy>Карпатська Джерельна</cp:lastModifiedBy>
  <cp:revision>11</cp:revision>
  <dcterms:created xsi:type="dcterms:W3CDTF">2022-09-06T18:31:00Z</dcterms:created>
  <dcterms:modified xsi:type="dcterms:W3CDTF">2023-09-02T14:27:58Z</dcterms:modified>
</cp:coreProperties>
</file>