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257" r:id="rId4"/>
    <p:sldId id="265" r:id="rId5"/>
    <p:sldId id="266" r:id="rId6"/>
    <p:sldId id="280" r:id="rId7"/>
    <p:sldId id="263" r:id="rId8"/>
    <p:sldId id="293" r:id="rId9"/>
    <p:sldId id="267" r:id="rId10"/>
    <p:sldId id="264" r:id="rId11"/>
    <p:sldId id="262" r:id="rId12"/>
    <p:sldId id="270" r:id="rId13"/>
    <p:sldId id="258" r:id="rId14"/>
    <p:sldId id="272" r:id="rId15"/>
    <p:sldId id="273" r:id="rId16"/>
    <p:sldId id="279" r:id="rId17"/>
    <p:sldId id="259" r:id="rId18"/>
    <p:sldId id="275" r:id="rId19"/>
    <p:sldId id="277" r:id="rId20"/>
    <p:sldId id="260" r:id="rId21"/>
    <p:sldId id="281" r:id="rId22"/>
    <p:sldId id="282" r:id="rId23"/>
    <p:sldId id="283" r:id="rId24"/>
    <p:sldId id="306" r:id="rId25"/>
    <p:sldId id="287" r:id="rId26"/>
    <p:sldId id="305" r:id="rId27"/>
    <p:sldId id="307" r:id="rId28"/>
    <p:sldId id="292" r:id="rId29"/>
    <p:sldId id="308" r:id="rId30"/>
    <p:sldId id="290" r:id="rId31"/>
    <p:sldId id="291" r:id="rId32"/>
    <p:sldId id="294" r:id="rId33"/>
    <p:sldId id="296" r:id="rId34"/>
    <p:sldId id="301" r:id="rId35"/>
    <p:sldId id="300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168815-0C99-4812-9540-68780AC4316B}" type="datetimeFigureOut">
              <a:rPr lang="uk-UA" smtClean="0"/>
              <a:pPr/>
              <a:t>21.02.2022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E59C7-03F3-40AE-8CE3-02237AB0BA1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Види дитячого конструювання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6" name="Picture 2" descr="C:\Users\Владимир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38" y="2494287"/>
            <a:ext cx="8405934" cy="3458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5bd052740cb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36912"/>
            <a:ext cx="3024336" cy="1956367"/>
          </a:xfrm>
          <a:prstGeom prst="rect">
            <a:avLst/>
          </a:prstGeom>
          <a:noFill/>
        </p:spPr>
      </p:pic>
      <p:pic>
        <p:nvPicPr>
          <p:cNvPr id="4099" name="Picture 3" descr="C:\Users\Владимир\Desktop\53dd06bbca438f555229aee6d5fb2a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10743"/>
            <a:ext cx="1728192" cy="1901011"/>
          </a:xfrm>
          <a:prstGeom prst="rect">
            <a:avLst/>
          </a:prstGeom>
          <a:noFill/>
        </p:spPr>
      </p:pic>
      <p:pic>
        <p:nvPicPr>
          <p:cNvPr id="4100" name="Picture 4" descr="C:\Users\Владимир\Desktop\magnitniy-konstruktor-magformers-11-257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25144"/>
            <a:ext cx="1656184" cy="1816707"/>
          </a:xfrm>
          <a:prstGeom prst="rect">
            <a:avLst/>
          </a:prstGeom>
          <a:noFill/>
        </p:spPr>
      </p:pic>
      <p:pic>
        <p:nvPicPr>
          <p:cNvPr id="4101" name="Picture 5" descr="C:\Users\Владимир\Desktop\f2464a1713a54c19c4f37a5572e02a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5144"/>
            <a:ext cx="1872208" cy="1872208"/>
          </a:xfrm>
          <a:prstGeom prst="rect">
            <a:avLst/>
          </a:prstGeom>
          <a:noFill/>
        </p:spPr>
      </p:pic>
      <p:pic>
        <p:nvPicPr>
          <p:cNvPr id="4102" name="Picture 6" descr="C:\Users\Владимир\Desktop\703007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5797"/>
            <a:ext cx="1800200" cy="19168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Магнітний</a:t>
            </a:r>
            <a:r>
              <a:rPr lang="ru-RU" sz="2400" dirty="0" smtClean="0">
                <a:solidFill>
                  <a:srgbClr val="FF0000"/>
                </a:solidFill>
              </a:rPr>
              <a:t> конструктор</a:t>
            </a:r>
            <a:r>
              <a:rPr lang="ru-RU" dirty="0" smtClean="0"/>
              <a:t> - </a:t>
            </a:r>
            <a:r>
              <a:rPr lang="ru-RU" dirty="0" err="1" smtClean="0"/>
              <a:t>розвиваючий</a:t>
            </a:r>
            <a:r>
              <a:rPr lang="ru-RU" dirty="0" smtClean="0"/>
              <a:t> вид конструктора,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відмінно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знайомства</a:t>
            </a:r>
            <a:r>
              <a:rPr lang="ru-RU" dirty="0" smtClean="0"/>
              <a:t> </a:t>
            </a:r>
            <a:r>
              <a:rPr lang="ru-RU" dirty="0" err="1" smtClean="0"/>
              <a:t>малюка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конструюванням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прекрасна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надовго</a:t>
            </a:r>
            <a:r>
              <a:rPr lang="ru-RU" dirty="0" smtClean="0"/>
              <a:t>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цікавим</a:t>
            </a:r>
            <a:r>
              <a:rPr lang="ru-RU" dirty="0" smtClean="0"/>
              <a:t> </a:t>
            </a:r>
            <a:r>
              <a:rPr lang="ru-RU" dirty="0" err="1" smtClean="0"/>
              <a:t>заняттям</a:t>
            </a:r>
            <a:r>
              <a:rPr lang="ru-RU" dirty="0" smtClean="0"/>
              <a:t>. </a:t>
            </a:r>
            <a:r>
              <a:rPr lang="ru-RU" dirty="0" err="1" smtClean="0"/>
              <a:t>Такий</a:t>
            </a:r>
            <a:r>
              <a:rPr lang="ru-RU" dirty="0" smtClean="0"/>
              <a:t> конструктор </a:t>
            </a:r>
            <a:r>
              <a:rPr lang="ru-RU" dirty="0" err="1" smtClean="0"/>
              <a:t>з'єднується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 </a:t>
            </a:r>
            <a:r>
              <a:rPr lang="ru-RU" dirty="0" err="1" smtClean="0"/>
              <a:t>магнітними</a:t>
            </a:r>
            <a:r>
              <a:rPr lang="ru-RU" dirty="0" smtClean="0"/>
              <a:t> ребрами,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наблизити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вони </a:t>
            </a:r>
            <a:r>
              <a:rPr lang="ru-RU" dirty="0" err="1" smtClean="0"/>
              <a:t>зімкнуться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имир\Desktop\Konstruktor_metallicheskiy__Tank__ot_Tehnok_5a91c72e8e6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891318" cy="2508234"/>
          </a:xfrm>
          <a:prstGeom prst="rect">
            <a:avLst/>
          </a:prstGeom>
          <a:noFill/>
        </p:spPr>
      </p:pic>
      <p:pic>
        <p:nvPicPr>
          <p:cNvPr id="2052" name="Picture 4" descr="C:\Users\Владимир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77072"/>
            <a:ext cx="2736304" cy="2520280"/>
          </a:xfrm>
          <a:prstGeom prst="rect">
            <a:avLst/>
          </a:prstGeom>
          <a:noFill/>
        </p:spPr>
      </p:pic>
      <p:pic>
        <p:nvPicPr>
          <p:cNvPr id="2053" name="Picture 5" descr="C:\Users\Владимир\Desktop\konstruktor-metallicheskij-traktor-s-pritsepom-4876-1280x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44824"/>
            <a:ext cx="3168352" cy="2112234"/>
          </a:xfrm>
          <a:prstGeom prst="rect">
            <a:avLst/>
          </a:prstGeom>
          <a:noFill/>
        </p:spPr>
      </p:pic>
      <p:pic>
        <p:nvPicPr>
          <p:cNvPr id="2054" name="Picture 6" descr="C:\Users\Владимир\Desktop\Konstruktor_metallicheskiy__Stroytehnika__5c971600b73f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024336" cy="2505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Металеві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конструктори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добре </a:t>
            </a:r>
            <a:r>
              <a:rPr lang="ru-RU" dirty="0" err="1" smtClean="0"/>
              <a:t>розвивають</a:t>
            </a:r>
            <a:r>
              <a:rPr lang="ru-RU" dirty="0" smtClean="0"/>
              <a:t> </a:t>
            </a:r>
            <a:r>
              <a:rPr lang="ru-RU" dirty="0" err="1" smtClean="0"/>
              <a:t>просторову</a:t>
            </a:r>
            <a:r>
              <a:rPr lang="ru-RU" dirty="0" smtClean="0"/>
              <a:t> </a:t>
            </a:r>
            <a:r>
              <a:rPr lang="ru-RU" dirty="0" err="1" smtClean="0"/>
              <a:t>уяву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навчанню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конструктори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затребувані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молодшого</a:t>
            </a:r>
            <a:r>
              <a:rPr lang="ru-RU" dirty="0" smtClean="0"/>
              <a:t> </a:t>
            </a:r>
            <a:r>
              <a:rPr lang="ru-RU" dirty="0" err="1" smtClean="0"/>
              <a:t>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 </a:t>
            </a:r>
            <a:r>
              <a:rPr lang="ru-RU" dirty="0" err="1" smtClean="0"/>
              <a:t>Металеві</a:t>
            </a:r>
            <a:r>
              <a:rPr lang="ru-RU" dirty="0" smtClean="0"/>
              <a:t> </a:t>
            </a:r>
            <a:r>
              <a:rPr lang="ru-RU" dirty="0" err="1" smtClean="0"/>
              <a:t>конструктори</a:t>
            </a:r>
            <a:r>
              <a:rPr lang="ru-RU" dirty="0" smtClean="0"/>
              <a:t> - </a:t>
            </a:r>
            <a:r>
              <a:rPr lang="ru-RU" dirty="0" err="1" smtClean="0"/>
              <a:t>якість</a:t>
            </a:r>
            <a:r>
              <a:rPr lang="ru-RU" dirty="0" smtClean="0"/>
              <a:t>, </a:t>
            </a:r>
            <a:r>
              <a:rPr lang="ru-RU" dirty="0" err="1" smtClean="0"/>
              <a:t>перевірена</a:t>
            </a:r>
            <a:r>
              <a:rPr lang="ru-RU" dirty="0" smtClean="0"/>
              <a:t> часом.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имир\Desktop\161276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528392" cy="3663458"/>
          </a:xfrm>
          <a:prstGeom prst="rect">
            <a:avLst/>
          </a:prstGeom>
          <a:noFill/>
        </p:spPr>
      </p:pic>
      <p:pic>
        <p:nvPicPr>
          <p:cNvPr id="10243" name="Picture 3" descr="C:\Users\Владимир\Desktop\Detskiy_konstruktor_serii_Banchems__Bunchems_____300_detaley_5855a0c43b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464496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7056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Конструктор </a:t>
            </a:r>
            <a:r>
              <a:rPr lang="uk-UA" sz="2400" dirty="0" err="1" smtClean="0">
                <a:solidFill>
                  <a:srgbClr val="FF0000"/>
                </a:solidFill>
              </a:rPr>
              <a:t>Банчемс</a:t>
            </a:r>
            <a:r>
              <a:rPr lang="uk-UA" i="1" dirty="0" smtClean="0"/>
              <a:t>, </a:t>
            </a:r>
            <a:r>
              <a:rPr lang="uk-UA" dirty="0" smtClean="0"/>
              <a:t>безумовно, позитивно впливає на дитину, він розвиває дрібну моторику, приємні на дотик кульки роблять міні-масаж для дитячих долоньок, а малюк зможе втілити всі свої фантазії у креативних виробах.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483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Конструювання з паперу та картону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Під час конструювання з паперу діти експериментують із відповідними матеріалами, навчаються складати аркуші (навпіл, за наміченими лініями), фіксувати лінії згину. Діти знайомляться з властивостями та якостями паперу, фантазують зі створеними образами.</a:t>
            </a:r>
            <a:endParaRPr lang="uk-UA" dirty="0"/>
          </a:p>
        </p:txBody>
      </p:sp>
      <p:pic>
        <p:nvPicPr>
          <p:cNvPr id="13314" name="Picture 2" descr="C:\Users\Владимир\Desktop\FB_IMG_1644682859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2520280" cy="3168352"/>
          </a:xfrm>
          <a:prstGeom prst="rect">
            <a:avLst/>
          </a:prstGeom>
          <a:noFill/>
        </p:spPr>
      </p:pic>
      <p:pic>
        <p:nvPicPr>
          <p:cNvPr id="13315" name="Picture 3" descr="C:\Users\Владимир\Desktop\FB_IMG_1644682883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2661727" cy="3096344"/>
          </a:xfrm>
          <a:prstGeom prst="rect">
            <a:avLst/>
          </a:prstGeom>
          <a:noFill/>
        </p:spPr>
      </p:pic>
      <p:pic>
        <p:nvPicPr>
          <p:cNvPr id="13316" name="Picture 4" descr="C:\Users\Владимир\Desktop\FB_IMG_1644682833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08920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имир\Desktop\FB_IMG_164468344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6852"/>
            <a:ext cx="4032448" cy="2988755"/>
          </a:xfrm>
          <a:prstGeom prst="rect">
            <a:avLst/>
          </a:prstGeom>
          <a:noFill/>
        </p:spPr>
      </p:pic>
      <p:pic>
        <p:nvPicPr>
          <p:cNvPr id="14339" name="Picture 3" descr="C:\Users\Владимир\Desktop\FB_IMG_1644682915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501008"/>
            <a:ext cx="4032447" cy="2839866"/>
          </a:xfrm>
          <a:prstGeom prst="rect">
            <a:avLst/>
          </a:prstGeom>
          <a:noFill/>
        </p:spPr>
      </p:pic>
      <p:pic>
        <p:nvPicPr>
          <p:cNvPr id="14340" name="Picture 4" descr="C:\Users\Владимир\Desktop\FB_IMG_1644682950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741416" cy="526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ладимир\Desktop\image_5aa58397ab1e75.9789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50442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rgbClr val="FF0000"/>
                </a:solidFill>
              </a:rPr>
              <a:t>Оригамі</a:t>
            </a:r>
            <a:endParaRPr lang="uk-UA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орігамі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, </a:t>
            </a:r>
            <a:r>
              <a:rPr lang="ru-RU" dirty="0" err="1" smtClean="0"/>
              <a:t>розвивають</a:t>
            </a:r>
            <a:r>
              <a:rPr lang="ru-RU" dirty="0" smtClean="0"/>
              <a:t> </a:t>
            </a:r>
            <a:r>
              <a:rPr lang="ru-RU" dirty="0" err="1" smtClean="0"/>
              <a:t>пошукову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видах та формах.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 err="1" smtClean="0"/>
              <a:t>умова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дошкільника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Владимир\Desktop\pogudx7quojub5bs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142963" cy="33687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FF0000"/>
                </a:solidFill>
              </a:rPr>
              <a:t>Конструювання з природного матеріалу</a:t>
            </a:r>
            <a:r>
              <a:rPr lang="uk-UA" dirty="0" smtClean="0"/>
              <a:t>-це </a:t>
            </a:r>
            <a:r>
              <a:rPr lang="uk-UA" dirty="0" smtClean="0"/>
              <a:t>не тільки захоплююче, але і корисне заняття, що має велике значення для розвитку особистості дошкільника. У процесі створення об'ємних виробів у дітей розвиваються дрібна моторика руки, окомір, просторове орієнтування, уміння доцільно і дбайливо використати дари природи, виховуються працьовитість і посидючість</a:t>
            </a:r>
            <a:r>
              <a:rPr lang="uk-UA" dirty="0" smtClean="0"/>
              <a:t>.</a:t>
            </a:r>
            <a:r>
              <a:rPr lang="uk-UA" dirty="0" smtClean="0"/>
              <a:t> Діти дошкільного віку майструють вироби з різного природного матеріалу, який можна знайти всюди: в лісі, в полі, біля ріки, на городі, в паренні. Це шишки, жолуді, солома, береста, коріння, черепашки, деревні гриби, кукурудзяні качани (із зернами і без них), свіжі овочі, фрукти і багато що інше.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ладимир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8163" r="10204"/>
          <a:stretch>
            <a:fillRect/>
          </a:stretch>
        </p:blipFill>
        <p:spPr bwMode="auto">
          <a:xfrm>
            <a:off x="4726407" y="3429000"/>
            <a:ext cx="392833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имир\Desktop\FB_IMG_1644683564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024336" cy="3024336"/>
          </a:xfrm>
          <a:prstGeom prst="rect">
            <a:avLst/>
          </a:prstGeom>
          <a:noFill/>
        </p:spPr>
      </p:pic>
      <p:pic>
        <p:nvPicPr>
          <p:cNvPr id="16387" name="Picture 3" descr="C:\Users\Владимир\Desktop\FB_IMG_1644683521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3672408" cy="2636911"/>
          </a:xfrm>
          <a:prstGeom prst="rect">
            <a:avLst/>
          </a:prstGeom>
          <a:noFill/>
        </p:spPr>
      </p:pic>
      <p:pic>
        <p:nvPicPr>
          <p:cNvPr id="16388" name="Picture 4" descr="C:\Users\Владимир\Desktop\FB_IMG_1644683573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2326518" cy="2886001"/>
          </a:xfrm>
          <a:prstGeom prst="rect">
            <a:avLst/>
          </a:prstGeom>
          <a:noFill/>
        </p:spPr>
      </p:pic>
      <p:pic>
        <p:nvPicPr>
          <p:cNvPr id="16389" name="Picture 5" descr="C:\Users\Владимир\Desktop\FB_IMG_164468360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0648"/>
            <a:ext cx="2785120" cy="278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имир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12368" cy="3312368"/>
          </a:xfrm>
          <a:prstGeom prst="rect">
            <a:avLst/>
          </a:prstGeom>
          <a:noFill/>
        </p:spPr>
      </p:pic>
      <p:pic>
        <p:nvPicPr>
          <p:cNvPr id="17411" name="Picture 3" descr="C:\Users\Владимир\Desktop\adeb522eb674434eb07acbfdba36af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332656"/>
            <a:ext cx="4973409" cy="3312368"/>
          </a:xfrm>
          <a:prstGeom prst="rect">
            <a:avLst/>
          </a:prstGeom>
          <a:noFill/>
        </p:spPr>
      </p:pic>
      <p:pic>
        <p:nvPicPr>
          <p:cNvPr id="4" name="Picture 2" descr="C:\Users\Владимир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312368" cy="3024336"/>
          </a:xfrm>
          <a:prstGeom prst="rect">
            <a:avLst/>
          </a:prstGeom>
          <a:noFill/>
        </p:spPr>
      </p:pic>
      <p:pic>
        <p:nvPicPr>
          <p:cNvPr id="5" name="Picture 3" descr="C:\Users\Владимир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4959604" cy="281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ладимир\Desktop\vkusn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72" y="332656"/>
            <a:ext cx="3943145" cy="2376264"/>
          </a:xfrm>
          <a:prstGeom prst="rect">
            <a:avLst/>
          </a:prstGeom>
          <a:noFill/>
        </p:spPr>
      </p:pic>
      <p:pic>
        <p:nvPicPr>
          <p:cNvPr id="19459" name="Picture 3" descr="C:\Users\Владимир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494" y="332655"/>
            <a:ext cx="4820037" cy="2448273"/>
          </a:xfrm>
          <a:prstGeom prst="rect">
            <a:avLst/>
          </a:prstGeom>
          <a:noFill/>
        </p:spPr>
      </p:pic>
      <p:pic>
        <p:nvPicPr>
          <p:cNvPr id="19460" name="Picture 4" descr="C:\Users\Владимир\Desktop\TSvetnoj-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96952"/>
            <a:ext cx="5112568" cy="3551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8367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  <a:endParaRPr lang="uk-UA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052" y="2060848"/>
            <a:ext cx="2057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будівельного</a:t>
            </a:r>
          </a:p>
          <a:p>
            <a:pPr algn="ctr"/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endParaRPr lang="uk-UA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198884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паперу і картону</a:t>
            </a:r>
            <a:endParaRPr lang="uk-UA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64502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природного матеріалу</a:t>
            </a:r>
            <a:endParaRPr lang="uk-UA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0764688" y="386104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11760" y="1556792"/>
            <a:ext cx="1512168" cy="57606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32040" y="36450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викидних матеріалів</a:t>
            </a:r>
            <a:endParaRPr lang="uk-UA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347864" y="1556792"/>
            <a:ext cx="720080" cy="20162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1628800"/>
            <a:ext cx="648072" cy="187220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1628800"/>
            <a:ext cx="1512168" cy="50405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519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Конструювання з викидних матеріалів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Владимир\Desktop\FB_IMG_1644683735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93096"/>
            <a:ext cx="2448272" cy="2329939"/>
          </a:xfrm>
          <a:prstGeom prst="rect">
            <a:avLst/>
          </a:prstGeom>
          <a:noFill/>
        </p:spPr>
      </p:pic>
      <p:pic>
        <p:nvPicPr>
          <p:cNvPr id="23555" name="Picture 3" descr="C:\Users\Владимир\Desktop\FB_IMG_1644683726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3352749" cy="2330161"/>
          </a:xfrm>
          <a:prstGeom prst="rect">
            <a:avLst/>
          </a:prstGeom>
          <a:noFill/>
        </p:spPr>
      </p:pic>
      <p:pic>
        <p:nvPicPr>
          <p:cNvPr id="23556" name="Picture 4" descr="C:\Users\Владимир\Desktop\FB_IMG_164468372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2376264" cy="3274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9" y="1628800"/>
            <a:ext cx="6048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процесі виготовлення виробів із залишкового матеріалу у малюків разом із технічними навичками формується вміння аналізувати предмети довкілля, формуються узагальнені уявлення про створювані об’єкти, розвиваються самостійність мислення, художній смак,виховуються акуратність, цілеспрямованість, наполегливість, сумлінність.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ладимир\Desktop\FB_IMG_1644682784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476672"/>
            <a:ext cx="3384376" cy="3384376"/>
          </a:xfrm>
          <a:prstGeom prst="rect">
            <a:avLst/>
          </a:prstGeom>
          <a:noFill/>
        </p:spPr>
      </p:pic>
      <p:pic>
        <p:nvPicPr>
          <p:cNvPr id="24579" name="Picture 3" descr="C:\Users\Владимир\Desktop\FB_IMG_1644682807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4664"/>
            <a:ext cx="3145532" cy="3612119"/>
          </a:xfrm>
          <a:prstGeom prst="rect">
            <a:avLst/>
          </a:prstGeom>
          <a:noFill/>
        </p:spPr>
      </p:pic>
      <p:pic>
        <p:nvPicPr>
          <p:cNvPr id="24580" name="Picture 4" descr="C:\Users\Владимир\Desktop\IMG_20220212_184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73016"/>
            <a:ext cx="4460169" cy="299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ладимир\Desktop\FB_IMG_1644683298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66324" cy="6132554"/>
          </a:xfrm>
          <a:prstGeom prst="rect">
            <a:avLst/>
          </a:prstGeom>
          <a:noFill/>
        </p:spPr>
      </p:pic>
      <p:pic>
        <p:nvPicPr>
          <p:cNvPr id="25603" name="Picture 3" descr="C:\Users\Владимир\Desktop\FB_IMG_1644683308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6968"/>
            <a:ext cx="4008487" cy="6006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ладимир\Desktop\FB_IMG_1643874167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20" y="404664"/>
            <a:ext cx="2597792" cy="3456384"/>
          </a:xfrm>
          <a:prstGeom prst="rect">
            <a:avLst/>
          </a:prstGeom>
          <a:noFill/>
        </p:spPr>
      </p:pic>
      <p:pic>
        <p:nvPicPr>
          <p:cNvPr id="26627" name="Picture 3" descr="C:\Users\Владимир\Desktop\FB_IMG_1643874149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591308" cy="3106821"/>
          </a:xfrm>
          <a:prstGeom prst="rect">
            <a:avLst/>
          </a:prstGeom>
          <a:noFill/>
        </p:spPr>
      </p:pic>
      <p:pic>
        <p:nvPicPr>
          <p:cNvPr id="26628" name="Picture 4" descr="C:\Users\Владимир\Desktop\FB_IMG_1643874135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928" y="404664"/>
            <a:ext cx="2538282" cy="3384376"/>
          </a:xfrm>
          <a:prstGeom prst="rect">
            <a:avLst/>
          </a:prstGeom>
          <a:noFill/>
        </p:spPr>
      </p:pic>
      <p:pic>
        <p:nvPicPr>
          <p:cNvPr id="26629" name="Picture 5" descr="C:\Users\Владимир\Desktop\FB_IMG_1643874154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01008"/>
            <a:ext cx="28803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3939467" cy="3312368"/>
          </a:xfrm>
          <a:prstGeom prst="rect">
            <a:avLst/>
          </a:prstGeom>
          <a:noFill/>
        </p:spPr>
      </p:pic>
      <p:pic>
        <p:nvPicPr>
          <p:cNvPr id="2051" name="Picture 3" descr="C:\Users\Владимир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74104"/>
            <a:ext cx="3960440" cy="3536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Владимир\Desktop\IMG-7b9042336e60c8662c97b624c383948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3816424" cy="6120680"/>
          </a:xfrm>
          <a:prstGeom prst="rect">
            <a:avLst/>
          </a:prstGeom>
          <a:noFill/>
        </p:spPr>
      </p:pic>
      <p:pic>
        <p:nvPicPr>
          <p:cNvPr id="4" name="Picture 3" descr="C:\Users\Владимир\Desktop\FB_IMG_164468298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3"/>
            <a:ext cx="3456384" cy="2931758"/>
          </a:xfrm>
          <a:prstGeom prst="rect">
            <a:avLst/>
          </a:prstGeom>
          <a:noFill/>
        </p:spPr>
      </p:pic>
      <p:pic>
        <p:nvPicPr>
          <p:cNvPr id="2050" name="Picture 2" descr="C:\Users\Владимир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734371" cy="2453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Владимир\Desktop\8b39d3faa1055678f899894c882d39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1098"/>
            <a:ext cx="7920880" cy="614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cveyy-iz-vatnyh-paloc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07153" cy="5472782"/>
          </a:xfrm>
          <a:prstGeom prst="rect">
            <a:avLst/>
          </a:prstGeom>
          <a:noFill/>
        </p:spPr>
      </p:pic>
      <p:pic>
        <p:nvPicPr>
          <p:cNvPr id="4099" name="Picture 3" descr="C:\Users\Владимир\Desktop\romashka-vatnie-palochki-plastilinographi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066487" cy="5421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ладимир\Desktop\z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19" y="382905"/>
            <a:ext cx="8571653" cy="592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psc00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92556"/>
            <a:ext cx="4032448" cy="5592149"/>
          </a:xfrm>
          <a:prstGeom prst="rect">
            <a:avLst/>
          </a:prstGeom>
          <a:noFill/>
        </p:spPr>
      </p:pic>
      <p:pic>
        <p:nvPicPr>
          <p:cNvPr id="5122" name="Picture 2" descr="C:\Users\Владимир\Desktop\Podelki-iz-lozhek-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4320480" cy="5602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Конструювання з будівельного матеріалу та деталей конструктора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0534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Конструювання з будівельного   матеріалу   є найбільш доступним і легким видом. Деталі будівельних наборів являють собою правильні об’ємні геометричні фігури (куби, циліндри, бруски тощо) з точними параметрами. Це дає можливість дітям легко отримати конструкцію того чи іншого задуманого предмета, передаючи пропорційність частин споруди, їх симетричне розташування тощо. Набори для конструювання даного виду є дуже різноманітними: для настільних будівельних ігор, для ігор на підлозі та у дворі.</a:t>
            </a:r>
            <a:endParaRPr lang="uk-UA" dirty="0"/>
          </a:p>
        </p:txBody>
      </p:sp>
      <p:pic>
        <p:nvPicPr>
          <p:cNvPr id="1026" name="Picture 2" descr="C:\Users\Владимир\Desktop\FB_IMG_164373158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592287" cy="1872208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FB_IMG_164373159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2592288" cy="1872208"/>
          </a:xfrm>
          <a:prstGeom prst="rect">
            <a:avLst/>
          </a:prstGeom>
          <a:noFill/>
        </p:spPr>
      </p:pic>
      <p:pic>
        <p:nvPicPr>
          <p:cNvPr id="1028" name="Picture 4" descr="C:\Users\Владимир\Desktop\FB_IMG_1643731595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05064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Владимир\Desktop\podelki_iz_tarelok-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228112" cy="4824536"/>
          </a:xfrm>
          <a:prstGeom prst="rect">
            <a:avLst/>
          </a:prstGeom>
          <a:noFill/>
        </p:spPr>
      </p:pic>
      <p:pic>
        <p:nvPicPr>
          <p:cNvPr id="6146" name="Picture 2" descr="C:\Users\Владимир\Desktop\132831273e603c0036f9ec4ce41c0f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Владимир\Desktop\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04664"/>
            <a:ext cx="857250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Владимир\Desktop\podelki_iz_gubki_dlya_posudy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7" y="764704"/>
            <a:ext cx="887372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имир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2827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IMG_20220214_103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8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3" y="0"/>
            <a:ext cx="91519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shop_items_catalog_image1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16416" cy="611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Владимир\Desktop\FB_IMG_1644683784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219592" cy="5760640"/>
          </a:xfrm>
          <a:prstGeom prst="rect">
            <a:avLst/>
          </a:prstGeom>
          <a:noFill/>
        </p:spPr>
      </p:pic>
      <p:pic>
        <p:nvPicPr>
          <p:cNvPr id="6149" name="Picture 5" descr="C:\Users\Владимир\Desktop\262249142_w640_h640_konstruktor-yunyj-dizaj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427984" cy="5968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ладимир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404664"/>
            <a:ext cx="3168352" cy="3168352"/>
          </a:xfrm>
          <a:prstGeom prst="rect">
            <a:avLst/>
          </a:prstGeom>
          <a:noFill/>
        </p:spPr>
      </p:pic>
      <p:pic>
        <p:nvPicPr>
          <p:cNvPr id="22531" name="Picture 3" descr="C:\Users\Владимир\Desktop\IMG_20210729_094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605976" cy="6141301"/>
          </a:xfrm>
          <a:prstGeom prst="rect">
            <a:avLst/>
          </a:prstGeom>
          <a:noFill/>
        </p:spPr>
      </p:pic>
      <p:pic>
        <p:nvPicPr>
          <p:cNvPr id="22532" name="Picture 4" descr="C:\Users\Владимир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888432" cy="321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ладимир\Desktop\IMG_20220211_114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9723"/>
            <a:ext cx="8352928" cy="624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FB_IMG_164468313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453</TotalTime>
  <Words>333</Words>
  <Application>Microsoft Office PowerPoint</Application>
  <PresentationFormat>Экран (4:3)</PresentationFormat>
  <Paragraphs>19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Види дитячого конструювання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51</cp:revision>
  <dcterms:created xsi:type="dcterms:W3CDTF">2022-02-12T15:21:56Z</dcterms:created>
  <dcterms:modified xsi:type="dcterms:W3CDTF">2022-02-21T20:59:46Z</dcterms:modified>
</cp:coreProperties>
</file>