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DFCE70-4247-4F19-87BA-E23DCA3EC84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7F1432-78E0-481E-9BB7-E1868799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71546"/>
            <a:ext cx="77724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посієш</a:t>
            </a:r>
            <a:r>
              <a:rPr lang="ru-RU" dirty="0" smtClean="0"/>
              <a:t> - те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пожнеш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1473" y="571480"/>
            <a:ext cx="3381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Презентація </a:t>
            </a:r>
            <a:r>
              <a:rPr lang="uk-UA" dirty="0" err="1" smtClean="0"/>
              <a:t>“Антисуржик”</a:t>
            </a:r>
            <a:endParaRPr lang="uk-UA" dirty="0" smtClean="0"/>
          </a:p>
        </p:txBody>
      </p:sp>
      <p:pic>
        <p:nvPicPr>
          <p:cNvPr id="2050" name="Picture 2" descr="C:\Users\Acer\Desktop\mova_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578647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39751e59-961f-4be8-b7b9-d6a522133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2889248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500462" cy="2500330"/>
          </a:xfrm>
        </p:spPr>
        <p:txBody>
          <a:bodyPr>
            <a:normAutofit fontScale="90000"/>
          </a:bodyPr>
          <a:lstStyle/>
          <a:p>
            <a:pPr algn="ctr">
              <a:tabLst>
                <a:tab pos="447675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sz="2000" dirty="0" err="1" smtClean="0"/>
              <a:t>ван</a:t>
            </a:r>
            <a:r>
              <a:rPr lang="ru-RU" sz="2000" dirty="0" smtClean="0"/>
              <a:t> Дзюба писав: "Суржик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калічення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безпорадність</a:t>
            </a:r>
            <a:r>
              <a:rPr lang="ru-RU" sz="2000" dirty="0" smtClean="0"/>
              <a:t>, брак </a:t>
            </a:r>
            <a:r>
              <a:rPr lang="ru-RU" sz="2000" dirty="0" err="1" smtClean="0"/>
              <a:t>чуття</a:t>
            </a:r>
            <a:r>
              <a:rPr lang="ru-RU" sz="2000" dirty="0" smtClean="0"/>
              <a:t> слова, </a:t>
            </a:r>
            <a:r>
              <a:rPr lang="ru-RU" sz="2000" dirty="0" err="1" smtClean="0"/>
              <a:t>хапання</a:t>
            </a:r>
            <a:r>
              <a:rPr lang="ru-RU" sz="2000" dirty="0" smtClean="0"/>
              <a:t> за перший</a:t>
            </a:r>
            <a:r>
              <a:rPr lang="ru-RU" sz="2000" dirty="0" err="1" smtClean="0"/>
              <a:t>ліпший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сурогат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чужої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14686"/>
            <a:ext cx="6124588" cy="28654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Суржиком </a:t>
            </a:r>
            <a:r>
              <a:rPr lang="ru-RU" sz="2000" dirty="0" err="1" smtClean="0"/>
              <a:t>здавна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мішанину</a:t>
            </a:r>
            <a:r>
              <a:rPr lang="ru-RU" sz="2000" dirty="0" smtClean="0"/>
              <a:t> зерна – жита, </a:t>
            </a:r>
            <a:r>
              <a:rPr lang="ru-RU" sz="2000" dirty="0" err="1" smtClean="0"/>
              <a:t>пшениці</a:t>
            </a:r>
            <a:r>
              <a:rPr lang="ru-RU" sz="2000" dirty="0" smtClean="0"/>
              <a:t>, ячменю, </a:t>
            </a:r>
            <a:r>
              <a:rPr lang="ru-RU" sz="2000" dirty="0" err="1" smtClean="0"/>
              <a:t>вівса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борошно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такого зерна (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першосортне</a:t>
            </a:r>
            <a:r>
              <a:rPr lang="ru-RU" sz="2000" dirty="0" smtClean="0"/>
              <a:t> зерно та </a:t>
            </a:r>
            <a:r>
              <a:rPr lang="ru-RU" sz="2000" dirty="0" err="1" smtClean="0"/>
              <a:t>низького</a:t>
            </a:r>
            <a:r>
              <a:rPr lang="ru-RU" sz="2000" dirty="0" smtClean="0"/>
              <a:t> сорту </a:t>
            </a:r>
            <a:r>
              <a:rPr lang="ru-RU" sz="2000" dirty="0" err="1" smtClean="0"/>
              <a:t>борошно</a:t>
            </a:r>
            <a:r>
              <a:rPr lang="ru-RU" sz="2000" dirty="0" smtClean="0"/>
              <a:t>).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словом суржик </a:t>
            </a:r>
            <a:r>
              <a:rPr lang="ru-RU" sz="2000" dirty="0" err="1" smtClean="0"/>
              <a:t>прийнято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штучно </a:t>
            </a:r>
            <a:r>
              <a:rPr lang="ru-RU" sz="2000" dirty="0" err="1" smtClean="0"/>
              <a:t>об''єднані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літературних</a:t>
            </a:r>
            <a:r>
              <a:rPr lang="ru-RU" sz="2000" dirty="0" smtClean="0"/>
              <a:t> норм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00990" cy="1071570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суржиком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спотворює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мовець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 в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відомому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значенні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не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загальноприйнятим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граматичним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нормам.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Отож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порозумінню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суржик не </a:t>
            </a:r>
            <a:r>
              <a:rPr lang="ru-RU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cer\Desktop\1645448064-2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1714488"/>
            <a:ext cx="6134870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cer\Desktop\7465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86322"/>
            <a:ext cx="2262183" cy="192405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 и к о </a:t>
            </a:r>
            <a:r>
              <a:rPr lang="ru-RU" sz="2400" dirty="0" err="1" smtClean="0">
                <a:latin typeface="Constantia" pitchFamily="18" charset="0"/>
              </a:rPr>
              <a:t>р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ю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є</a:t>
            </a:r>
            <a:r>
              <a:rPr lang="ru-RU" sz="2400" dirty="0" smtClean="0">
                <a:latin typeface="Constantia" pitchFamily="18" charset="0"/>
              </a:rPr>
              <a:t> м о  с у </a:t>
            </a:r>
            <a:r>
              <a:rPr lang="ru-RU" sz="2400" dirty="0" err="1" smtClean="0">
                <a:latin typeface="Constantia" pitchFamily="18" charset="0"/>
              </a:rPr>
              <a:t>р</a:t>
            </a:r>
            <a:r>
              <a:rPr lang="ru-RU" sz="2400" dirty="0" smtClean="0">
                <a:latin typeface="Constantia" pitchFamily="18" charset="0"/>
              </a:rPr>
              <a:t> ж и к </a:t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В ж и в а </a:t>
            </a:r>
            <a:r>
              <a:rPr lang="ru-RU" sz="2400" dirty="0" err="1" smtClean="0">
                <a:latin typeface="Constantia" pitchFamily="18" charset="0"/>
              </a:rPr>
              <a:t>є</a:t>
            </a:r>
            <a:r>
              <a:rPr lang="ru-RU" sz="2400" dirty="0" smtClean="0">
                <a:latin typeface="Constantia" pitchFamily="18" charset="0"/>
              </a:rPr>
              <a:t> м о   с л о в а   </a:t>
            </a:r>
            <a:r>
              <a:rPr lang="ru-RU" sz="2400" dirty="0" err="1" smtClean="0">
                <a:latin typeface="Constantia" pitchFamily="18" charset="0"/>
              </a:rPr>
              <a:t>п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</a:t>
            </a:r>
            <a:r>
              <a:rPr lang="ru-RU" sz="2400" dirty="0" smtClean="0">
                <a:latin typeface="Constantia" pitchFamily="18" charset="0"/>
              </a:rPr>
              <a:t> в и л </a:t>
            </a:r>
            <a:r>
              <a:rPr lang="ru-RU" sz="2400" dirty="0" err="1" smtClean="0">
                <a:latin typeface="Constantia" pitchFamily="18" charset="0"/>
              </a:rPr>
              <a:t>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</a:t>
            </a:r>
            <a:r>
              <a:rPr lang="ru-RU" sz="2400" dirty="0" smtClean="0">
                <a:latin typeface="Constantia" pitchFamily="18" charset="0"/>
              </a:rPr>
              <a:t> о   т а   к </a:t>
            </a:r>
            <a:r>
              <a:rPr lang="ru-RU" sz="2400" dirty="0" err="1" smtClean="0">
                <a:latin typeface="Constantia" pitchFamily="18" charset="0"/>
              </a:rPr>
              <a:t>р</a:t>
            </a:r>
            <a:r>
              <a:rPr lang="ru-RU" sz="2400" dirty="0" smtClean="0">
                <a:latin typeface="Constantia" pitchFamily="18" charset="0"/>
              </a:rPr>
              <a:t> а с и в 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500174"/>
            <a:ext cx="393192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  </a:t>
            </a:r>
            <a:r>
              <a:rPr lang="uk-UA" sz="2400" b="1" dirty="0" smtClean="0">
                <a:latin typeface="Constantia" pitchFamily="18" charset="0"/>
              </a:rPr>
              <a:t>Діючий закон</a:t>
            </a:r>
            <a:endParaRPr lang="uk-UA" sz="24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Іншими словами</a:t>
            </a:r>
            <a:endParaRPr lang="uk-UA" sz="24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Мені стало не по собі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З іншої точки зору</a:t>
            </a:r>
            <a:endParaRPr lang="uk-UA" sz="24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Кидається в очі</a:t>
            </a:r>
            <a:endParaRPr lang="uk-UA" sz="24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Близькі по духу</a:t>
            </a:r>
            <a:endParaRPr lang="uk-UA" sz="24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По понеділках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На протязі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onstantia" pitchFamily="18" charset="0"/>
              </a:rPr>
              <a:t>По крайній мірі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3931920" cy="442915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Чинний закон</a:t>
            </a:r>
            <a:endParaRPr lang="uk-UA" sz="2400" dirty="0" smtClean="0"/>
          </a:p>
          <a:p>
            <a:r>
              <a:rPr lang="uk-UA" sz="2400" dirty="0" smtClean="0"/>
              <a:t>Інакше кажучи</a:t>
            </a:r>
            <a:endParaRPr lang="uk-UA" sz="2400" dirty="0" smtClean="0"/>
          </a:p>
          <a:p>
            <a:r>
              <a:rPr lang="uk-UA" sz="2400" dirty="0" smtClean="0"/>
              <a:t>Мені стало ніяково</a:t>
            </a:r>
          </a:p>
          <a:p>
            <a:r>
              <a:rPr lang="uk-UA" sz="2400" dirty="0" smtClean="0"/>
              <a:t>З іншого погляду</a:t>
            </a:r>
            <a:endParaRPr lang="uk-UA" sz="2400" dirty="0" smtClean="0"/>
          </a:p>
          <a:p>
            <a:r>
              <a:rPr lang="uk-UA" sz="2400" dirty="0" smtClean="0"/>
              <a:t>Впадає в око</a:t>
            </a:r>
            <a:endParaRPr lang="uk-UA" sz="2400" dirty="0" smtClean="0"/>
          </a:p>
          <a:p>
            <a:r>
              <a:rPr lang="uk-UA" sz="2400" dirty="0" smtClean="0"/>
              <a:t>Споріднені духом</a:t>
            </a:r>
            <a:endParaRPr lang="uk-UA" sz="2400" dirty="0" smtClean="0"/>
          </a:p>
          <a:p>
            <a:r>
              <a:rPr lang="uk-UA" sz="2400" dirty="0" smtClean="0"/>
              <a:t>Щопонеділка</a:t>
            </a:r>
          </a:p>
          <a:p>
            <a:r>
              <a:rPr lang="uk-UA" sz="2400" dirty="0" smtClean="0"/>
              <a:t>Протягом</a:t>
            </a:r>
          </a:p>
          <a:p>
            <a:r>
              <a:rPr lang="uk-UA" sz="2400" dirty="0" smtClean="0"/>
              <a:t>Принаймні</a:t>
            </a:r>
            <a:endParaRPr lang="ru-RU" sz="2400" dirty="0"/>
          </a:p>
        </p:txBody>
      </p:sp>
      <p:pic>
        <p:nvPicPr>
          <p:cNvPr id="3075" name="Picture 3" descr="C:\Users\Acer\Desktop\завантаження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714380" cy="778739"/>
          </a:xfrm>
          <a:prstGeom prst="rect">
            <a:avLst/>
          </a:prstGeom>
          <a:noFill/>
        </p:spPr>
      </p:pic>
      <p:pic>
        <p:nvPicPr>
          <p:cNvPr id="3077" name="Picture 5" descr="C:\Users\Acer\Desktop\завантаження (1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57161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Доповни </a:t>
            </a:r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endParaRPr lang="uk-UA" sz="2000" b="1" u="sng" dirty="0" smtClean="0"/>
          </a:p>
          <a:p>
            <a:pPr>
              <a:buNone/>
            </a:pPr>
            <a:r>
              <a:rPr lang="uk-UA" sz="2000" b="1" u="sng" dirty="0" smtClean="0"/>
              <a:t>Голова без розуму, як…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Борщ без капусти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Діжка без сала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i="1" dirty="0" smtClean="0"/>
              <a:t>Ліхтар без свічки</a:t>
            </a:r>
          </a:p>
          <a:p>
            <a:pPr marL="514350" indent="-514350">
              <a:buNone/>
            </a:pPr>
            <a:endParaRPr lang="uk-UA" sz="2000" b="1" u="sng" dirty="0" smtClean="0"/>
          </a:p>
          <a:p>
            <a:pPr marL="514350" indent="-514350">
              <a:buNone/>
            </a:pPr>
            <a:r>
              <a:rPr lang="uk-UA" sz="2000" b="1" u="sng" dirty="0" smtClean="0"/>
              <a:t>Як роблять у купі…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i="1" dirty="0" smtClean="0"/>
              <a:t>Не болить у пупі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То і тютюн в ступі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Легше і батька </a:t>
            </a:r>
            <a:r>
              <a:rPr lang="uk-UA" sz="1400" dirty="0" err="1" smtClean="0"/>
              <a:t>бить</a:t>
            </a:r>
            <a:endParaRPr lang="uk-UA" sz="1400" dirty="0" smtClean="0"/>
          </a:p>
          <a:p>
            <a:pPr marL="514350" indent="-514350">
              <a:buNone/>
            </a:pPr>
            <a:endParaRPr lang="uk-UA" sz="2000" b="1" u="sng" dirty="0" smtClean="0"/>
          </a:p>
          <a:p>
            <a:pPr marL="514350" indent="-514350">
              <a:buNone/>
            </a:pPr>
            <a:r>
              <a:rPr lang="uk-UA" sz="2000" b="1" u="sng" dirty="0" smtClean="0"/>
              <a:t>Без хазяїна двір плаче, </a:t>
            </a:r>
          </a:p>
          <a:p>
            <a:pPr marL="514350" indent="-514350">
              <a:buNone/>
            </a:pPr>
            <a:r>
              <a:rPr lang="uk-UA" sz="2000" b="1" u="sng" dirty="0" smtClean="0"/>
              <a:t>а без хазяйки…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i="1" dirty="0" smtClean="0"/>
              <a:t>Хата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Діти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Усі скачуть</a:t>
            </a:r>
          </a:p>
          <a:p>
            <a:pPr marL="514350" indent="-514350">
              <a:buNone/>
            </a:pPr>
            <a:endParaRPr lang="uk-UA" sz="1400" dirty="0" smtClean="0"/>
          </a:p>
          <a:p>
            <a:pPr marL="514350" indent="-514350">
              <a:buNone/>
            </a:pPr>
            <a:endParaRPr lang="uk-UA" sz="1400" dirty="0" smtClean="0"/>
          </a:p>
          <a:p>
            <a:pPr marL="514350" indent="-514350">
              <a:buNone/>
            </a:pPr>
            <a:endParaRPr lang="uk-UA" sz="1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marL="514350" indent="-514350">
              <a:buNone/>
            </a:pPr>
            <a:r>
              <a:rPr lang="uk-UA" sz="2000" b="1" u="sng" dirty="0" smtClean="0"/>
              <a:t>Рід великий, а </a:t>
            </a:r>
            <a:r>
              <a:rPr lang="uk-UA" sz="2000" b="1" u="sng" dirty="0" err="1" smtClean="0"/>
              <a:t>пообідать</a:t>
            </a:r>
            <a:r>
              <a:rPr lang="uk-UA" sz="2000" b="1" u="sng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Мати насипає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i="1" dirty="0" smtClean="0"/>
              <a:t>Ніде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У Бога </a:t>
            </a:r>
            <a:r>
              <a:rPr lang="uk-UA" sz="1400" dirty="0" smtClean="0"/>
              <a:t>просиш</a:t>
            </a:r>
          </a:p>
          <a:p>
            <a:pPr marL="514350" indent="-514350">
              <a:buNone/>
            </a:pPr>
            <a:r>
              <a:rPr lang="uk-UA" sz="2200" b="1" u="sng" dirty="0" smtClean="0"/>
              <a:t>Рідня – серед дня, а як сонце сховається, то 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Всі лаються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Й не родичаються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400" dirty="0" smtClean="0"/>
              <a:t>За ножі хвастаються</a:t>
            </a:r>
            <a:endParaRPr lang="uk-UA" sz="1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5" name="Picture 1" descr="C:\Users\Acer\Desktop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00504"/>
            <a:ext cx="2314575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 покращити свою українську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3714776" cy="421484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якнайбільше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Дивитися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книги,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Слухати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в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забезпеченні</a:t>
            </a:r>
            <a:endParaRPr lang="ru-RU" dirty="0"/>
          </a:p>
        </p:txBody>
      </p:sp>
      <p:pic>
        <p:nvPicPr>
          <p:cNvPr id="5122" name="Picture 2" descr="C:\Users\Acer\Desktop\Mova_5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829058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266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"Що посієш - те й пожнеш"</vt:lpstr>
      <vt:lpstr>         Іван Дзюба писав: "Суржик – це калічення мови, мовна безпорадність, брак чуття слова, хапання за першийліпший сурогат з чужої мови…</vt:lpstr>
      <vt:lpstr>Спілкування суржиком значно спотворює інформацію, оскільки мовець у цьому випадку може вживати слово в лише йому відомому значенні та ще й у формі, яка не відповідає загальноприйнятим граматичним нормам. Отож порозумінню суржик не сприяє. </vt:lpstr>
      <vt:lpstr>В и к о р і н ю є м о  с у р ж и к  В ж и в а є м о   с л о в а   п р а в и л ь н о   т а   к р а с и в о</vt:lpstr>
      <vt:lpstr>Доповни Прислів’я </vt:lpstr>
      <vt:lpstr>Як покращити свою українську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"Що посієш - те й пожнеш"</dc:title>
  <dc:creator>Acer</dc:creator>
  <cp:lastModifiedBy>Acer</cp:lastModifiedBy>
  <cp:revision>2</cp:revision>
  <dcterms:created xsi:type="dcterms:W3CDTF">2023-02-18T18:47:08Z</dcterms:created>
  <dcterms:modified xsi:type="dcterms:W3CDTF">2023-02-20T16:43:48Z</dcterms:modified>
</cp:coreProperties>
</file>