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8" r:id="rId9"/>
    <p:sldId id="265" r:id="rId10"/>
    <p:sldId id="269" r:id="rId11"/>
    <p:sldId id="266" r:id="rId12"/>
    <p:sldId id="270" r:id="rId13"/>
    <p:sldId id="271" r:id="rId14"/>
    <p:sldId id="267" r:id="rId15"/>
    <p:sldId id="272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9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8143932" cy="2314590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009900"/>
                </a:solidFill>
              </a:rPr>
              <a:t>Застосування законів збереження енергії та імпульсу в механічних явищах.</a:t>
            </a:r>
            <a:endParaRPr lang="ru-RU" b="1" dirty="0">
              <a:solidFill>
                <a:srgbClr val="0099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8" y="5500702"/>
            <a:ext cx="2343144" cy="1000132"/>
          </a:xfrm>
        </p:spPr>
        <p:txBody>
          <a:bodyPr>
            <a:normAutofit fontScale="62500" lnSpcReduction="20000"/>
          </a:bodyPr>
          <a:lstStyle/>
          <a:p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Вчитель фізики </a:t>
            </a:r>
          </a:p>
          <a:p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ХДВУФК №1</a:t>
            </a:r>
          </a:p>
          <a:p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Карпенко Ю.Б.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28604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28.04.2021</a:t>
            </a:r>
            <a:endParaRPr lang="ru-RU" dirty="0"/>
          </a:p>
        </p:txBody>
      </p:sp>
      <p:pic>
        <p:nvPicPr>
          <p:cNvPr id="5" name="Рисунок 4" descr="osvitaua.com | Форми організації навчального процесу з фізи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500570"/>
            <a:ext cx="3857652" cy="2143140"/>
          </a:xfrm>
          <a:prstGeom prst="roundRect">
            <a:avLst>
              <a:gd name="adj" fmla="val 16667"/>
            </a:avLst>
          </a:prstGeom>
          <a:ln w="76200">
            <a:solidFill>
              <a:schemeClr val="accent5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 descr="D:\ЕКУ\Физика 7 класс\Figure\F-04\6iWEIlO.jpg"/>
          <p:cNvPicPr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16" y="285728"/>
            <a:ext cx="1785950" cy="1962149"/>
          </a:xfrm>
          <a:prstGeom prst="roundRect">
            <a:avLst>
              <a:gd name="adj" fmla="val 16667"/>
            </a:avLst>
          </a:prstGeom>
          <a:ln w="76200">
            <a:solidFill>
              <a:schemeClr val="accent5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mozok.click/uploads/fizyka-9-bariahtar-dovgiy/fizyka-9-bariahtar-dovgiy-4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28604"/>
            <a:ext cx="6554436" cy="12144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1643050"/>
            <a:ext cx="7000876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Запишемо</a:t>
            </a:r>
            <a:r>
              <a:rPr lang="ru-RU" sz="2000" dirty="0"/>
              <a:t> для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двох</a:t>
            </a:r>
            <a:r>
              <a:rPr lang="ru-RU" sz="2000" dirty="0"/>
              <a:t> куль закон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імпульсу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закон</a:t>
            </a:r>
            <a:r>
              <a:rPr lang="ru-RU" sz="2000" dirty="0"/>
              <a:t>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, </a:t>
            </a:r>
            <a:r>
              <a:rPr lang="ru-RU" sz="2000" dirty="0" err="1"/>
              <a:t>врахувавши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v</a:t>
            </a:r>
            <a:r>
              <a:rPr lang="ru-RU" sz="2000" baseline="-25000" dirty="0"/>
              <a:t>02</a:t>
            </a:r>
            <a:r>
              <a:rPr lang="ru-RU" sz="2000" dirty="0"/>
              <a:t> = 0 :</a:t>
            </a:r>
          </a:p>
        </p:txBody>
      </p:sp>
      <p:pic>
        <p:nvPicPr>
          <p:cNvPr id="25604" name="Picture 4" descr="https://mozok.click/uploads/fizyka-9-bariahtar-dovgiy/fizyka-9-bariahtar-dovgiy-48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428868"/>
            <a:ext cx="6637835" cy="164307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4143380"/>
            <a:ext cx="83582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Розв’язавши</a:t>
            </a:r>
            <a:r>
              <a:rPr lang="ru-RU" sz="2000" dirty="0"/>
              <a:t> </a:t>
            </a:r>
            <a:r>
              <a:rPr lang="ru-RU" sz="2000" dirty="0" err="1"/>
              <a:t>останню</a:t>
            </a:r>
            <a:r>
              <a:rPr lang="ru-RU" sz="2000" dirty="0"/>
              <a:t> систему, </a:t>
            </a:r>
            <a:r>
              <a:rPr lang="ru-RU" sz="2000" dirty="0" err="1"/>
              <a:t>отримаємо</a:t>
            </a:r>
            <a:r>
              <a:rPr lang="ru-RU" sz="2000" dirty="0"/>
              <a:t>: </a:t>
            </a:r>
            <a:r>
              <a:rPr lang="en-US" sz="2000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 = 0; v</a:t>
            </a:r>
            <a:r>
              <a:rPr lang="en-US" sz="2000" baseline="-25000" dirty="0"/>
              <a:t>2</a:t>
            </a:r>
            <a:r>
              <a:rPr lang="en-US" sz="2000" dirty="0"/>
              <a:t> = 5 </a:t>
            </a:r>
            <a:r>
              <a:rPr lang="ru-RU" sz="2000" dirty="0"/>
              <a:t>м/с.</a:t>
            </a:r>
          </a:p>
          <a:p>
            <a:pPr algn="just"/>
            <a:r>
              <a:rPr lang="ru-RU" sz="2000" dirty="0"/>
              <a:t>(</a:t>
            </a:r>
            <a:r>
              <a:rPr lang="ru-RU" sz="2000" dirty="0" err="1"/>
              <a:t>Розв’яжіть</a:t>
            </a:r>
            <a:r>
              <a:rPr lang="ru-RU" sz="2000" dirty="0"/>
              <a:t> </a:t>
            </a:r>
            <a:r>
              <a:rPr lang="ru-RU" sz="2000" dirty="0" err="1"/>
              <a:t>останню</a:t>
            </a:r>
            <a:r>
              <a:rPr lang="ru-RU" sz="2000" dirty="0"/>
              <a:t> систему </a:t>
            </a:r>
            <a:r>
              <a:rPr lang="ru-RU" sz="2000" dirty="0" err="1"/>
              <a:t>рівнянь</a:t>
            </a:r>
            <a:r>
              <a:rPr lang="ru-RU" sz="2000" dirty="0"/>
              <a:t> </a:t>
            </a:r>
            <a:r>
              <a:rPr lang="ru-RU" sz="2000" dirty="0" err="1"/>
              <a:t>самостійно</a:t>
            </a:r>
            <a:r>
              <a:rPr lang="ru-RU" sz="2000" dirty="0"/>
              <a:t>.)</a:t>
            </a:r>
          </a:p>
          <a:p>
            <a:pPr algn="just"/>
            <a:r>
              <a:rPr lang="ru-RU" sz="2000" b="1" dirty="0" err="1"/>
              <a:t>Аналіз</a:t>
            </a:r>
            <a:r>
              <a:rPr lang="ru-RU" sz="2000" b="1" dirty="0"/>
              <a:t> </a:t>
            </a:r>
            <a:r>
              <a:rPr lang="ru-RU" sz="2000" b="1" dirty="0" err="1"/>
              <a:t>результатів</a:t>
            </a:r>
            <a:r>
              <a:rPr lang="ru-RU" sz="2000" b="1" dirty="0"/>
              <a:t>. </a:t>
            </a:r>
            <a:r>
              <a:rPr lang="ru-RU" sz="2000" dirty="0" err="1"/>
              <a:t>Бачимо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кулі</a:t>
            </a:r>
            <a:r>
              <a:rPr lang="ru-RU" sz="2000" dirty="0"/>
              <a:t> «</a:t>
            </a:r>
            <a:r>
              <a:rPr lang="ru-RU" sz="2000" dirty="0" err="1"/>
              <a:t>обмінялися</a:t>
            </a:r>
            <a:r>
              <a:rPr lang="ru-RU" sz="2000" dirty="0"/>
              <a:t>» </a:t>
            </a:r>
            <a:r>
              <a:rPr lang="ru-RU" sz="2000" dirty="0" err="1"/>
              <a:t>швидкостями</a:t>
            </a:r>
            <a:r>
              <a:rPr lang="ru-RU" sz="2000" dirty="0"/>
              <a:t>: куля 1 </a:t>
            </a:r>
            <a:r>
              <a:rPr lang="ru-RU" sz="2000" dirty="0" err="1"/>
              <a:t>зупинилась</a:t>
            </a:r>
            <a:r>
              <a:rPr lang="ru-RU" sz="2000" dirty="0"/>
              <a:t>, а куля 2 </a:t>
            </a:r>
            <a:r>
              <a:rPr lang="ru-RU" sz="2000" dirty="0" err="1"/>
              <a:t>набула</a:t>
            </a:r>
            <a:r>
              <a:rPr lang="ru-RU" sz="2000" dirty="0"/>
              <a:t> </a:t>
            </a:r>
            <a:r>
              <a:rPr lang="ru-RU" sz="2000" dirty="0" err="1"/>
              <a:t>швидкості</a:t>
            </a:r>
            <a:r>
              <a:rPr lang="ru-RU" sz="2000" dirty="0"/>
              <a:t> </a:t>
            </a:r>
            <a:r>
              <a:rPr lang="ru-RU" sz="2000" dirty="0" err="1"/>
              <a:t>кулі</a:t>
            </a:r>
            <a:r>
              <a:rPr lang="ru-RU" sz="2000" dirty="0"/>
              <a:t> 1 до </a:t>
            </a:r>
            <a:r>
              <a:rPr lang="ru-RU" sz="2000" dirty="0" err="1"/>
              <a:t>зіткнення</a:t>
            </a:r>
            <a:r>
              <a:rPr lang="ru-RU" sz="2000" dirty="0"/>
              <a:t>.</a:t>
            </a:r>
          </a:p>
          <a:p>
            <a:pPr algn="just"/>
            <a:r>
              <a:rPr lang="ru-RU" sz="2000" b="1" dirty="0" err="1"/>
              <a:t>Зазначимо</a:t>
            </a:r>
            <a:r>
              <a:rPr lang="ru-RU" sz="2000" b="1" dirty="0"/>
              <a:t>: </a:t>
            </a:r>
            <a:r>
              <a:rPr lang="ru-RU" sz="2000" dirty="0"/>
              <a:t>в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пружного</a:t>
            </a:r>
            <a:r>
              <a:rPr lang="ru-RU" sz="2000" dirty="0"/>
              <a:t> центрального удару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однакової</a:t>
            </a:r>
            <a:r>
              <a:rPr lang="ru-RU" sz="2000" dirty="0"/>
              <a:t> </a:t>
            </a:r>
            <a:r>
              <a:rPr lang="ru-RU" sz="2000" dirty="0" err="1"/>
              <a:t>маси</a:t>
            </a:r>
            <a:r>
              <a:rPr lang="ru-RU" sz="2000" dirty="0"/>
              <a:t>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тіла</a:t>
            </a:r>
            <a:r>
              <a:rPr lang="ru-RU" sz="2000" dirty="0"/>
              <a:t> «</a:t>
            </a:r>
            <a:r>
              <a:rPr lang="ru-RU" sz="2000" dirty="0" err="1"/>
              <a:t>обмінюються</a:t>
            </a:r>
            <a:r>
              <a:rPr lang="ru-RU" sz="2000" dirty="0"/>
              <a:t>» </a:t>
            </a:r>
            <a:r>
              <a:rPr lang="ru-RU" sz="2000" dirty="0" err="1"/>
              <a:t>швидкостями</a:t>
            </a:r>
            <a:r>
              <a:rPr lang="ru-RU" sz="2000" dirty="0"/>
              <a:t> </a:t>
            </a:r>
            <a:r>
              <a:rPr lang="ru-RU" sz="2000" dirty="0" err="1"/>
              <a:t>незалежно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того,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були</a:t>
            </a:r>
            <a:r>
              <a:rPr lang="ru-RU" sz="2000" dirty="0"/>
              <a:t> </a:t>
            </a:r>
            <a:r>
              <a:rPr lang="ru-RU" sz="2000" dirty="0" err="1"/>
              <a:t>початкові</a:t>
            </a:r>
            <a:r>
              <a:rPr lang="ru-RU" sz="2000" dirty="0"/>
              <a:t> </a:t>
            </a:r>
            <a:r>
              <a:rPr lang="ru-RU" sz="2000" dirty="0" err="1"/>
              <a:t>швидкості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Відповідь</a:t>
            </a:r>
            <a:r>
              <a:rPr lang="ru-RU" sz="2000" dirty="0"/>
              <a:t>: </a:t>
            </a:r>
            <a:r>
              <a:rPr lang="en-US" sz="2000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 = 0; v</a:t>
            </a:r>
            <a:r>
              <a:rPr lang="en-US" sz="2000" baseline="-25000" dirty="0"/>
              <a:t>2</a:t>
            </a:r>
            <a:r>
              <a:rPr lang="en-US" sz="2000" dirty="0"/>
              <a:t> = 5 </a:t>
            </a:r>
            <a:r>
              <a:rPr lang="ru-RU" sz="2000" dirty="0"/>
              <a:t>м/с.</a:t>
            </a:r>
          </a:p>
        </p:txBody>
      </p:sp>
      <p:pic>
        <p:nvPicPr>
          <p:cNvPr id="6" name="Picture 6" descr="https://mozok.click/uploads/fizyka-9-bariahtar-dovgiy/fizyka-9-bariahtar-dovgiy-48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88014"/>
            <a:ext cx="1571636" cy="2040854"/>
          </a:xfrm>
          <a:prstGeom prst="rect">
            <a:avLst/>
          </a:prstGeom>
          <a:noFill/>
        </p:spPr>
      </p:pic>
      <p:pic>
        <p:nvPicPr>
          <p:cNvPr id="7" name="Picture 9" descr="TestLine - Fizika 7. osztály Hőtan Témazáró Minta feladatsor - PDF Free  Downloa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2428868"/>
            <a:ext cx="1853528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3d человечки учеба: скачать картинки, стоковые фото 3d человечки учеба в  хорошем качестве | Depositphot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4413" cy="114695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1214422"/>
            <a:ext cx="8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FF"/>
                </a:solidFill>
              </a:rPr>
              <a:t>Задача 3. </a:t>
            </a:r>
            <a:r>
              <a:rPr lang="ru-RU" sz="2000" dirty="0"/>
              <a:t>Куля </a:t>
            </a:r>
            <a:r>
              <a:rPr lang="ru-RU" sz="2000" dirty="0" err="1"/>
              <a:t>масою</a:t>
            </a:r>
            <a:r>
              <a:rPr lang="ru-RU" sz="2000" dirty="0"/>
              <a:t> 0,5 г </a:t>
            </a:r>
            <a:r>
              <a:rPr lang="ru-RU" sz="2000" dirty="0" err="1"/>
              <a:t>влучає</a:t>
            </a:r>
            <a:r>
              <a:rPr lang="ru-RU" sz="2000" dirty="0"/>
              <a:t> в </a:t>
            </a:r>
            <a:r>
              <a:rPr lang="ru-RU" sz="2000" dirty="0" err="1"/>
              <a:t>підвішений</a:t>
            </a:r>
            <a:r>
              <a:rPr lang="ru-RU" sz="2000" dirty="0"/>
              <a:t> на </a:t>
            </a:r>
            <a:r>
              <a:rPr lang="ru-RU" sz="2000" dirty="0" err="1"/>
              <a:t>стрижнях</a:t>
            </a:r>
            <a:r>
              <a:rPr lang="ru-RU" sz="2000" dirty="0"/>
              <a:t> </a:t>
            </a:r>
            <a:r>
              <a:rPr lang="ru-RU" sz="2000" dirty="0" err="1"/>
              <a:t>дерев’яний</a:t>
            </a:r>
            <a:r>
              <a:rPr lang="ru-RU" sz="2000" dirty="0"/>
              <a:t> брусок </a:t>
            </a:r>
            <a:r>
              <a:rPr lang="ru-RU" sz="2000" dirty="0" err="1"/>
              <a:t>масою</a:t>
            </a:r>
            <a:r>
              <a:rPr lang="ru-RU" sz="2000" dirty="0"/>
              <a:t> 300 г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застрягає</a:t>
            </a:r>
            <a:r>
              <a:rPr lang="ru-RU" sz="2000" dirty="0"/>
              <a:t> в </a:t>
            </a:r>
            <a:r>
              <a:rPr lang="ru-RU" sz="2000" dirty="0" err="1"/>
              <a:t>ньому</a:t>
            </a:r>
            <a:r>
              <a:rPr lang="ru-RU" sz="2000" dirty="0"/>
              <a:t>. </a:t>
            </a:r>
            <a:r>
              <a:rPr lang="ru-RU" sz="2000" dirty="0" err="1"/>
              <a:t>Визначте</a:t>
            </a:r>
            <a:r>
              <a:rPr lang="ru-RU" sz="2000" dirty="0"/>
              <a:t>,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якою</a:t>
            </a:r>
            <a:r>
              <a:rPr lang="ru-RU" sz="2000" dirty="0"/>
              <a:t> </a:t>
            </a:r>
            <a:r>
              <a:rPr lang="ru-RU" sz="2000" dirty="0" err="1"/>
              <a:t>швидкістю</a:t>
            </a:r>
            <a:r>
              <a:rPr lang="ru-RU" sz="2000" dirty="0"/>
              <a:t> </a:t>
            </a:r>
            <a:r>
              <a:rPr lang="ru-RU" sz="2000" dirty="0" err="1"/>
              <a:t>рухалася</a:t>
            </a:r>
            <a:r>
              <a:rPr lang="ru-RU" sz="2000" dirty="0"/>
              <a:t> куля,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влучення</a:t>
            </a:r>
            <a:r>
              <a:rPr lang="ru-RU" sz="2000" dirty="0"/>
              <a:t> </a:t>
            </a:r>
            <a:r>
              <a:rPr lang="ru-RU" sz="2000" dirty="0" err="1"/>
              <a:t>кулі</a:t>
            </a:r>
            <a:r>
              <a:rPr lang="ru-RU" sz="2000" dirty="0"/>
              <a:t> брусок </a:t>
            </a:r>
            <a:r>
              <a:rPr lang="ru-RU" sz="2000" dirty="0" err="1"/>
              <a:t>піднявся</a:t>
            </a:r>
            <a:r>
              <a:rPr lang="ru-RU" sz="2000" dirty="0"/>
              <a:t> на </a:t>
            </a:r>
            <a:r>
              <a:rPr lang="ru-RU" sz="2000" dirty="0" err="1"/>
              <a:t>висоту</a:t>
            </a:r>
            <a:r>
              <a:rPr lang="ru-RU" sz="2000" dirty="0"/>
              <a:t> 1,25 см.</a:t>
            </a:r>
          </a:p>
        </p:txBody>
      </p:sp>
      <p:pic>
        <p:nvPicPr>
          <p:cNvPr id="21510" name="Picture 6" descr="https://mozok.click/uploads/fizyka-9-bariahtar-dovgiy/fizyka-9-bariahtar-dovgiy-49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214554"/>
            <a:ext cx="6072230" cy="157829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3786190"/>
            <a:ext cx="87154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Аналіз</a:t>
            </a:r>
            <a:r>
              <a:rPr lang="ru-RU" sz="2000" b="1" dirty="0"/>
              <a:t> </a:t>
            </a:r>
            <a:r>
              <a:rPr lang="ru-RU" sz="2000" b="1" dirty="0" err="1"/>
              <a:t>фізичної</a:t>
            </a:r>
            <a:r>
              <a:rPr lang="ru-RU" sz="2000" b="1" dirty="0"/>
              <a:t> </a:t>
            </a:r>
            <a:r>
              <a:rPr lang="ru-RU" sz="2000" b="1" dirty="0" err="1"/>
              <a:t>проблеми</a:t>
            </a:r>
            <a:r>
              <a:rPr lang="ru-RU" sz="2000" b="1" dirty="0"/>
              <a:t>.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влучення</a:t>
            </a:r>
            <a:r>
              <a:rPr lang="ru-RU" sz="2000" dirty="0"/>
              <a:t> </a:t>
            </a:r>
            <a:r>
              <a:rPr lang="ru-RU" sz="2000" dirty="0" err="1"/>
              <a:t>кулі</a:t>
            </a:r>
            <a:r>
              <a:rPr lang="ru-RU" sz="2000" dirty="0"/>
              <a:t> в брусок </a:t>
            </a:r>
            <a:r>
              <a:rPr lang="ru-RU" sz="2000" dirty="0" err="1"/>
              <a:t>останній</a:t>
            </a:r>
            <a:r>
              <a:rPr lang="ru-RU" sz="2000" dirty="0"/>
              <a:t> </a:t>
            </a:r>
            <a:r>
              <a:rPr lang="ru-RU" sz="2000" dirty="0" err="1"/>
              <a:t>набуває</a:t>
            </a:r>
            <a:r>
              <a:rPr lang="ru-RU" sz="2000" dirty="0"/>
              <a:t> </a:t>
            </a:r>
            <a:r>
              <a:rPr lang="ru-RU" sz="2000" dirty="0" err="1"/>
              <a:t>швидкості</a:t>
            </a:r>
            <a:r>
              <a:rPr lang="ru-RU" sz="2000" dirty="0"/>
              <a:t>. Час </a:t>
            </a:r>
            <a:r>
              <a:rPr lang="ru-RU" sz="2000" dirty="0" err="1"/>
              <a:t>взаємодії</a:t>
            </a:r>
            <a:r>
              <a:rPr lang="ru-RU" sz="2000" dirty="0"/>
              <a:t> </a:t>
            </a:r>
            <a:r>
              <a:rPr lang="ru-RU" sz="2000" dirty="0" err="1"/>
              <a:t>дуже</a:t>
            </a:r>
            <a:r>
              <a:rPr lang="ru-RU" sz="2000" dirty="0"/>
              <a:t> короткий, тому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часу 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вважати</a:t>
            </a:r>
            <a:r>
              <a:rPr lang="ru-RU" sz="2000" dirty="0"/>
              <a:t> систему «куля — брусок» </a:t>
            </a:r>
            <a:r>
              <a:rPr lang="ru-RU" sz="2000" dirty="0" err="1"/>
              <a:t>замкненою</a:t>
            </a:r>
            <a:r>
              <a:rPr lang="ru-RU" sz="2000" dirty="0"/>
              <a:t> та </a:t>
            </a:r>
            <a:r>
              <a:rPr lang="ru-RU" sz="2000" dirty="0" err="1"/>
              <a:t>скористатися</a:t>
            </a:r>
            <a:r>
              <a:rPr lang="ru-RU" sz="2000" dirty="0"/>
              <a:t> законом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імпульсу</a:t>
            </a:r>
            <a:r>
              <a:rPr lang="ru-RU" sz="2000" dirty="0"/>
              <a:t>. А от законом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 </a:t>
            </a:r>
            <a:r>
              <a:rPr lang="ru-RU" sz="2000" dirty="0" err="1"/>
              <a:t>скористатися</a:t>
            </a:r>
            <a:r>
              <a:rPr lang="ru-RU" sz="2000" dirty="0"/>
              <a:t> не </a:t>
            </a:r>
            <a:r>
              <a:rPr lang="ru-RU" sz="2000" dirty="0" err="1"/>
              <a:t>можна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присутня</a:t>
            </a:r>
            <a:r>
              <a:rPr lang="ru-RU" sz="2000" dirty="0"/>
              <a:t> сила </a:t>
            </a:r>
            <a:r>
              <a:rPr lang="ru-RU" sz="2000" dirty="0" err="1"/>
              <a:t>тертя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Коли куля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зупинила</a:t>
            </a:r>
            <a:r>
              <a:rPr lang="ru-RU" sz="2000" dirty="0"/>
              <a:t> </a:t>
            </a:r>
            <a:r>
              <a:rPr lang="ru-RU" sz="2000" dirty="0" err="1"/>
              <a:t>рух</a:t>
            </a:r>
            <a:r>
              <a:rPr lang="ru-RU" sz="2000" dirty="0"/>
              <a:t> </a:t>
            </a:r>
            <a:r>
              <a:rPr lang="ru-RU" sz="2000" dirty="0" err="1"/>
              <a:t>усередині</a:t>
            </a:r>
            <a:r>
              <a:rPr lang="ru-RU" sz="2000" dirty="0"/>
              <a:t> бруска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почав </a:t>
            </a:r>
            <a:r>
              <a:rPr lang="ru-RU" sz="2000" dirty="0" err="1"/>
              <a:t>відхилятися</a:t>
            </a:r>
            <a:r>
              <a:rPr lang="ru-RU" sz="2000" dirty="0"/>
              <a:t>, то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знехтувати</a:t>
            </a:r>
            <a:r>
              <a:rPr lang="ru-RU" sz="2000" dirty="0"/>
              <a:t> </a:t>
            </a:r>
            <a:r>
              <a:rPr lang="ru-RU" sz="2000" dirty="0" err="1"/>
              <a:t>дією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 опору </a:t>
            </a:r>
            <a:r>
              <a:rPr lang="ru-RU" sz="2000" dirty="0" err="1"/>
              <a:t>повітря</a:t>
            </a:r>
            <a:r>
              <a:rPr lang="ru-RU" sz="2000" dirty="0"/>
              <a:t> та </a:t>
            </a:r>
            <a:r>
              <a:rPr lang="ru-RU" sz="2000" dirty="0" err="1"/>
              <a:t>скористатися</a:t>
            </a:r>
            <a:r>
              <a:rPr lang="ru-RU" sz="2000" dirty="0"/>
              <a:t> законом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 для </a:t>
            </a:r>
            <a:r>
              <a:rPr lang="ru-RU" sz="2000" dirty="0" err="1"/>
              <a:t>системи</a:t>
            </a:r>
            <a:r>
              <a:rPr lang="ru-RU" sz="2000" dirty="0"/>
              <a:t> «Земля — брусок». А от </a:t>
            </a:r>
            <a:r>
              <a:rPr lang="ru-RU" sz="2000" dirty="0" err="1"/>
              <a:t>імпульс</a:t>
            </a:r>
            <a:r>
              <a:rPr lang="ru-RU" sz="2000" dirty="0"/>
              <a:t> бруска буде </a:t>
            </a:r>
            <a:r>
              <a:rPr lang="ru-RU" sz="2000" dirty="0" err="1"/>
              <a:t>зменшуватись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дія</a:t>
            </a:r>
            <a:r>
              <a:rPr lang="ru-RU" sz="2000" dirty="0"/>
              <a:t> </a:t>
            </a:r>
            <a:r>
              <a:rPr lang="ru-RU" sz="2000" dirty="0" err="1"/>
              <a:t>стрижнів</a:t>
            </a:r>
            <a:r>
              <a:rPr lang="ru-RU" sz="2000" dirty="0"/>
              <a:t> уже не </a:t>
            </a:r>
            <a:r>
              <a:rPr lang="ru-RU" sz="2000" dirty="0" err="1"/>
              <a:t>компенсує</a:t>
            </a:r>
            <a:r>
              <a:rPr lang="ru-RU" sz="2000" dirty="0"/>
              <a:t> </a:t>
            </a:r>
            <a:r>
              <a:rPr lang="ru-RU" sz="2000" dirty="0" err="1"/>
              <a:t>дію</a:t>
            </a:r>
            <a:r>
              <a:rPr lang="ru-RU" sz="2000" dirty="0"/>
              <a:t> </a:t>
            </a:r>
            <a:r>
              <a:rPr lang="ru-RU" sz="2000" dirty="0" err="1"/>
              <a:t>Землі</a:t>
            </a:r>
            <a:r>
              <a:rPr lang="ru-RU" sz="2000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85918" y="0"/>
            <a:ext cx="6500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0000FF"/>
                </a:solidFill>
              </a:rPr>
              <a:t>Розв'язування</a:t>
            </a:r>
            <a:r>
              <a:rPr lang="ru-RU" sz="2400" b="1" dirty="0">
                <a:solidFill>
                  <a:srgbClr val="0000FF"/>
                </a:solidFill>
              </a:rPr>
              <a:t> задач, в </a:t>
            </a:r>
            <a:r>
              <a:rPr lang="ru-RU" sz="2400" b="1" dirty="0" err="1">
                <a:solidFill>
                  <a:srgbClr val="0000FF"/>
                </a:solidFill>
              </a:rPr>
              <a:t>яких</a:t>
            </a:r>
            <a:r>
              <a:rPr lang="ru-RU" sz="2400" b="1" dirty="0">
                <a:solidFill>
                  <a:srgbClr val="0000FF"/>
                </a:solidFill>
              </a:rPr>
              <a:t> закон </a:t>
            </a:r>
            <a:r>
              <a:rPr lang="ru-RU" sz="2400" b="1" dirty="0" err="1">
                <a:solidFill>
                  <a:srgbClr val="0000FF"/>
                </a:solidFill>
              </a:rPr>
              <a:t>збереження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механічної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енергії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і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закон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збереження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імпульсу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слід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застосувати</a:t>
            </a:r>
            <a:r>
              <a:rPr lang="ru-RU" sz="2400" b="1" dirty="0">
                <a:solidFill>
                  <a:srgbClr val="0000FF"/>
                </a:solidFill>
              </a:rPr>
              <a:t> по </a:t>
            </a:r>
            <a:r>
              <a:rPr lang="ru-RU" sz="2400" b="1" dirty="0" err="1">
                <a:solidFill>
                  <a:srgbClr val="0000FF"/>
                </a:solidFill>
              </a:rPr>
              <a:t>черзі</a:t>
            </a:r>
            <a:endParaRPr lang="ru-RU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mozok.click/uploads/fizyka-9-bariahtar-dovgiy/fizyka-9-bariahtar-dovgiy-4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2655810" cy="200026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14612" y="571480"/>
            <a:ext cx="64293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математичної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Запишемо</a:t>
            </a:r>
            <a:r>
              <a:rPr lang="ru-RU" dirty="0"/>
              <a:t> закон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імпульсу</a:t>
            </a:r>
            <a:r>
              <a:rPr lang="ru-RU" dirty="0"/>
              <a:t> для </a:t>
            </a:r>
            <a:r>
              <a:rPr lang="ru-RU" dirty="0" err="1"/>
              <a:t>положень</a:t>
            </a:r>
            <a:r>
              <a:rPr lang="ru-RU" dirty="0"/>
              <a:t> 1 </a:t>
            </a:r>
            <a:r>
              <a:rPr lang="ru-RU" dirty="0" err="1"/>
              <a:t>і</a:t>
            </a:r>
            <a:r>
              <a:rPr lang="ru-RU" dirty="0"/>
              <a:t> 2 (див. рисунок), взявши до </a:t>
            </a:r>
            <a:r>
              <a:rPr lang="ru-RU" dirty="0" err="1"/>
              <a:t>уваги</a:t>
            </a:r>
            <a:r>
              <a:rPr lang="ru-RU" dirty="0"/>
              <a:t>, 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положенні</a:t>
            </a:r>
            <a:r>
              <a:rPr lang="ru-RU" dirty="0"/>
              <a:t> 1 брусок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спокої</a:t>
            </a:r>
            <a:r>
              <a:rPr lang="ru-RU" dirty="0"/>
              <a:t>, а в </a:t>
            </a:r>
            <a:r>
              <a:rPr lang="ru-RU" dirty="0" err="1"/>
              <a:t>положенні</a:t>
            </a:r>
            <a:r>
              <a:rPr lang="ru-RU" dirty="0"/>
              <a:t> 2 брусок </a:t>
            </a:r>
            <a:r>
              <a:rPr lang="ru-RU" dirty="0" err="1"/>
              <a:t>і</a:t>
            </a:r>
            <a:r>
              <a:rPr lang="ru-RU" dirty="0"/>
              <a:t> куля </a:t>
            </a:r>
            <a:r>
              <a:rPr lang="ru-RU" dirty="0" err="1"/>
              <a:t>рухаються</a:t>
            </a:r>
            <a:r>
              <a:rPr lang="ru-RU" dirty="0"/>
              <a:t> разом: </a:t>
            </a:r>
            <a:r>
              <a:rPr lang="en-US" dirty="0"/>
              <a:t>mv</a:t>
            </a:r>
            <a:r>
              <a:rPr lang="en-US" baseline="-25000" dirty="0"/>
              <a:t>0</a:t>
            </a:r>
            <a:r>
              <a:rPr lang="en-US" dirty="0"/>
              <a:t> + M■ 0 = {</a:t>
            </a:r>
            <a:r>
              <a:rPr lang="ru-RU" dirty="0" err="1"/>
              <a:t>пі</a:t>
            </a:r>
            <a:r>
              <a:rPr lang="ru-RU" dirty="0"/>
              <a:t> + </a:t>
            </a:r>
            <a:r>
              <a:rPr lang="en-US" dirty="0"/>
              <a:t>M) </a:t>
            </a:r>
            <a:r>
              <a:rPr lang="ru-RU" dirty="0"/>
              <a:t>и .</a:t>
            </a:r>
          </a:p>
          <a:p>
            <a:r>
              <a:rPr lang="ru-RU" dirty="0" err="1"/>
              <a:t>Спроектуємо</a:t>
            </a:r>
            <a:r>
              <a:rPr lang="ru-RU" dirty="0"/>
              <a:t> </a:t>
            </a:r>
            <a:r>
              <a:rPr lang="ru-RU" dirty="0" err="1"/>
              <a:t>одержане</a:t>
            </a:r>
            <a:r>
              <a:rPr lang="ru-RU" dirty="0"/>
              <a:t> </a:t>
            </a:r>
            <a:r>
              <a:rPr lang="ru-RU" dirty="0" err="1"/>
              <a:t>рівняння</a:t>
            </a:r>
            <a:r>
              <a:rPr lang="ru-RU" dirty="0"/>
              <a:t> на </a:t>
            </a:r>
            <a:r>
              <a:rPr lang="ru-RU" dirty="0" err="1"/>
              <a:t>вісь</a:t>
            </a:r>
            <a:r>
              <a:rPr lang="ru-RU" dirty="0"/>
              <a:t> </a:t>
            </a:r>
            <a:r>
              <a:rPr lang="en-US" dirty="0"/>
              <a:t>OX:</a:t>
            </a:r>
          </a:p>
        </p:txBody>
      </p:sp>
      <p:pic>
        <p:nvPicPr>
          <p:cNvPr id="26628" name="Picture 4" descr="https://mozok.click/uploads/fizyka-9-bariahtar-dovgiy/fizyka-9-bariahtar-dovgiy-4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571744"/>
            <a:ext cx="5479472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34" y="3429000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Запишемо</a:t>
            </a:r>
            <a:r>
              <a:rPr lang="ru-RU" dirty="0"/>
              <a:t> закон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механічної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положень</a:t>
            </a:r>
            <a:r>
              <a:rPr lang="ru-RU" dirty="0"/>
              <a:t> 2 </a:t>
            </a:r>
            <a:r>
              <a:rPr lang="ru-RU" dirty="0" err="1"/>
              <a:t>і</a:t>
            </a:r>
            <a:r>
              <a:rPr lang="ru-RU" dirty="0"/>
              <a:t> 3 та </a:t>
            </a:r>
            <a:r>
              <a:rPr lang="ru-RU" dirty="0" err="1"/>
              <a:t>конкретизуємо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:</a:t>
            </a:r>
          </a:p>
        </p:txBody>
      </p:sp>
      <p:pic>
        <p:nvPicPr>
          <p:cNvPr id="26630" name="Picture 6" descr="https://mozok.click/uploads/fizyka-9-bariahtar-dovgiy/fizyka-9-bariahtar-dovgiy-49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214818"/>
            <a:ext cx="7150197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Підставивши</a:t>
            </a:r>
            <a:r>
              <a:rPr lang="ru-RU" sz="2000" dirty="0"/>
              <a:t> </a:t>
            </a:r>
            <a:r>
              <a:rPr lang="ru-RU" sz="2000" dirty="0" err="1"/>
              <a:t>вираз</a:t>
            </a:r>
            <a:r>
              <a:rPr lang="ru-RU" sz="2000" dirty="0"/>
              <a:t> для </a:t>
            </a:r>
            <a:r>
              <a:rPr lang="ru-RU" sz="2000" dirty="0" err="1"/>
              <a:t>швидкості</a:t>
            </a:r>
            <a:r>
              <a:rPr lang="ru-RU" sz="2000" dirty="0"/>
              <a:t> (2) у формулу (1), </a:t>
            </a:r>
            <a:r>
              <a:rPr lang="ru-RU" sz="2000" dirty="0" err="1"/>
              <a:t>отримаємо</a:t>
            </a:r>
            <a:r>
              <a:rPr lang="ru-RU" sz="2000" dirty="0"/>
              <a:t> формулу для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швидкості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тіла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балістичного</a:t>
            </a:r>
            <a:r>
              <a:rPr lang="ru-RU" sz="2000" dirty="0"/>
              <a:t> маятника:</a:t>
            </a:r>
          </a:p>
        </p:txBody>
      </p:sp>
      <p:pic>
        <p:nvPicPr>
          <p:cNvPr id="27650" name="Picture 2" descr="https://mozok.click/uploads/fizyka-9-bariahtar-dovgiy/fizyka-9-bariahtar-dovgiy-4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214422"/>
            <a:ext cx="2425020" cy="67463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42910" y="2285992"/>
            <a:ext cx="82153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Перевіримо</a:t>
            </a:r>
            <a:r>
              <a:rPr lang="ru-RU" sz="2000" dirty="0"/>
              <a:t>  </a:t>
            </a:r>
            <a:r>
              <a:rPr lang="ru-RU" sz="2000" dirty="0" err="1"/>
              <a:t>одиницю</a:t>
            </a:r>
            <a:r>
              <a:rPr lang="ru-RU" sz="2000" dirty="0"/>
              <a:t>,  </a:t>
            </a:r>
            <a:r>
              <a:rPr lang="ru-RU" sz="2000" dirty="0" err="1"/>
              <a:t>знайдемо</a:t>
            </a:r>
            <a:r>
              <a:rPr lang="ru-RU" sz="2000" dirty="0"/>
              <a:t>  </a:t>
            </a:r>
            <a:r>
              <a:rPr lang="ru-RU" sz="2000" dirty="0" err="1"/>
              <a:t>значення</a:t>
            </a:r>
            <a:r>
              <a:rPr lang="ru-RU" sz="2000" dirty="0"/>
              <a:t>  </a:t>
            </a:r>
            <a:r>
              <a:rPr lang="ru-RU" sz="2000" dirty="0" err="1"/>
              <a:t>шуканої</a:t>
            </a:r>
            <a:r>
              <a:rPr lang="ru-RU" sz="2000" dirty="0"/>
              <a:t>  </a:t>
            </a:r>
            <a:r>
              <a:rPr lang="ru-RU" sz="2000" dirty="0" err="1"/>
              <a:t>величини</a:t>
            </a:r>
            <a:r>
              <a:rPr lang="ru-RU" sz="2000" dirty="0"/>
              <a:t>:</a:t>
            </a:r>
          </a:p>
        </p:txBody>
      </p:sp>
      <p:pic>
        <p:nvPicPr>
          <p:cNvPr id="27652" name="Picture 4" descr="https://mozok.click/uploads/fizyka-9-bariahtar-dovgiy/fizyka-9-bariahtar-dovgiy-4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7" y="2928934"/>
            <a:ext cx="7358113" cy="1040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1 марта 2016 | Грищенко Наталья Григорьев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4422" cy="121442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285984" y="142852"/>
            <a:ext cx="44078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>
                <a:solidFill>
                  <a:srgbClr val="0000FF"/>
                </a:solidFill>
              </a:rPr>
              <a:t>Задача на повторення, </a:t>
            </a:r>
          </a:p>
          <a:p>
            <a:pPr algn="ctr"/>
            <a:r>
              <a:rPr lang="uk-UA" sz="2400" b="1" dirty="0">
                <a:solidFill>
                  <a:srgbClr val="0000FF"/>
                </a:solidFill>
              </a:rPr>
              <a:t>коли на тіло діють декілька сил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1357298"/>
            <a:ext cx="8429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>
                <a:solidFill>
                  <a:srgbClr val="0000FF"/>
                </a:solidFill>
              </a:rPr>
              <a:t>Задача 4.</a:t>
            </a:r>
            <a:r>
              <a:rPr lang="uk-UA" sz="2000" dirty="0"/>
              <a:t> З якою силою тягнуть брусок масою </a:t>
            </a:r>
            <a:r>
              <a:rPr lang="en-US" sz="2000" b="1" dirty="0"/>
              <a:t>m</a:t>
            </a:r>
            <a:r>
              <a:rPr lang="uk-UA" sz="2000" dirty="0"/>
              <a:t> вздовж похилої площини, якщо він рухається з прискоренням </a:t>
            </a:r>
            <a:r>
              <a:rPr lang="uk-UA" sz="2000" b="1" dirty="0"/>
              <a:t>а</a:t>
            </a:r>
            <a:r>
              <a:rPr lang="uk-UA" sz="2000" dirty="0"/>
              <a:t>,  коефіцієнт тертя дорівнює </a:t>
            </a:r>
            <a:r>
              <a:rPr lang="el-GR" sz="2000" b="1" dirty="0"/>
              <a:t>μ</a:t>
            </a:r>
            <a:r>
              <a:rPr lang="uk-UA" sz="2000" dirty="0"/>
              <a:t>. Розв’язати задачу в загальному вигляді.</a:t>
            </a:r>
            <a:endParaRPr lang="ru-RU" sz="2000" dirty="0"/>
          </a:p>
        </p:txBody>
      </p:sp>
      <p:pic>
        <p:nvPicPr>
          <p:cNvPr id="12" name="Рисунок 11" descr="Картинки по запросу &quot;сила тертя&quot;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500306"/>
            <a:ext cx="457203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00108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Вантаж</a:t>
            </a:r>
            <a:r>
              <a:rPr lang="ru-RU" sz="2000" dirty="0"/>
              <a:t> </a:t>
            </a:r>
            <a:r>
              <a:rPr lang="ru-RU" sz="2000" dirty="0" err="1"/>
              <a:t>масою</a:t>
            </a:r>
            <a:r>
              <a:rPr lang="ru-RU" sz="2000" dirty="0"/>
              <a:t> 40 кг скинули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літака</a:t>
            </a:r>
            <a:r>
              <a:rPr lang="ru-RU" sz="2000" dirty="0"/>
              <a:t>. </a:t>
            </a:r>
            <a:r>
              <a:rPr lang="ru-RU" sz="2000" dirty="0" err="1"/>
              <a:t>Після</a:t>
            </a:r>
            <a:r>
              <a:rPr lang="ru-RU" sz="2000" dirty="0"/>
              <a:t> того як на </a:t>
            </a:r>
            <a:r>
              <a:rPr lang="ru-RU" sz="2000" dirty="0" err="1"/>
              <a:t>висоті</a:t>
            </a:r>
            <a:r>
              <a:rPr lang="ru-RU" sz="2000" dirty="0"/>
              <a:t> 400 м </a:t>
            </a:r>
            <a:r>
              <a:rPr lang="ru-RU" sz="2000" dirty="0" err="1"/>
              <a:t>швидкість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вантажу</a:t>
            </a:r>
            <a:r>
              <a:rPr lang="ru-RU" sz="2000" dirty="0"/>
              <a:t> </a:t>
            </a:r>
            <a:r>
              <a:rPr lang="ru-RU" sz="2000" dirty="0" err="1"/>
              <a:t>досягла</a:t>
            </a:r>
            <a:r>
              <a:rPr lang="ru-RU" sz="2000" dirty="0"/>
              <a:t> 20 м/с, </a:t>
            </a:r>
            <a:r>
              <a:rPr lang="ru-RU" sz="2000" dirty="0" err="1"/>
              <a:t>він</a:t>
            </a:r>
            <a:r>
              <a:rPr lang="ru-RU" sz="2000" dirty="0"/>
              <a:t> почав </a:t>
            </a:r>
            <a:r>
              <a:rPr lang="ru-RU" sz="2000" dirty="0" err="1"/>
              <a:t>рухатися</a:t>
            </a:r>
            <a:r>
              <a:rPr lang="ru-RU" sz="2000" dirty="0"/>
              <a:t> </a:t>
            </a:r>
            <a:r>
              <a:rPr lang="ru-RU" sz="2000" dirty="0" err="1"/>
              <a:t>рівномірно</a:t>
            </a:r>
            <a:r>
              <a:rPr lang="ru-RU" sz="2000" dirty="0"/>
              <a:t>. </a:t>
            </a:r>
            <a:r>
              <a:rPr lang="ru-RU" sz="2000" dirty="0" err="1"/>
              <a:t>Визначте</a:t>
            </a:r>
            <a:r>
              <a:rPr lang="ru-RU" sz="2000" dirty="0"/>
              <a:t>: 1) </a:t>
            </a:r>
            <a:r>
              <a:rPr lang="ru-RU" sz="2000" dirty="0" err="1"/>
              <a:t>повну</a:t>
            </a:r>
            <a:r>
              <a:rPr lang="ru-RU" sz="2000" dirty="0"/>
              <a:t> </a:t>
            </a:r>
            <a:r>
              <a:rPr lang="ru-RU" sz="2000" dirty="0" err="1"/>
              <a:t>механічну</a:t>
            </a:r>
            <a:r>
              <a:rPr lang="ru-RU" sz="2000" dirty="0"/>
              <a:t> </a:t>
            </a:r>
            <a:r>
              <a:rPr lang="ru-RU" sz="2000" dirty="0" err="1"/>
              <a:t>енергію</a:t>
            </a:r>
            <a:r>
              <a:rPr lang="ru-RU" sz="2000" dirty="0"/>
              <a:t> </a:t>
            </a:r>
            <a:r>
              <a:rPr lang="ru-RU" sz="2000" dirty="0" err="1"/>
              <a:t>вантажу</a:t>
            </a:r>
            <a:r>
              <a:rPr lang="ru-RU" sz="2000" dirty="0"/>
              <a:t> на </a:t>
            </a:r>
            <a:r>
              <a:rPr lang="ru-RU" sz="2000" dirty="0" err="1"/>
              <a:t>висоті</a:t>
            </a:r>
            <a:r>
              <a:rPr lang="ru-RU" sz="2000" dirty="0"/>
              <a:t> 400 м; 2) </a:t>
            </a:r>
            <a:r>
              <a:rPr lang="ru-RU" sz="2000" dirty="0" err="1"/>
              <a:t>повну</a:t>
            </a:r>
            <a:r>
              <a:rPr lang="ru-RU" sz="2000" dirty="0"/>
              <a:t> </a:t>
            </a:r>
            <a:r>
              <a:rPr lang="ru-RU" sz="2000" dirty="0" err="1"/>
              <a:t>механічну</a:t>
            </a:r>
            <a:r>
              <a:rPr lang="ru-RU" sz="2000" dirty="0"/>
              <a:t> </a:t>
            </a:r>
            <a:r>
              <a:rPr lang="ru-RU" sz="2000" dirty="0" err="1"/>
              <a:t>енергію</a:t>
            </a:r>
            <a:r>
              <a:rPr lang="ru-RU" sz="2000" dirty="0"/>
              <a:t> </a:t>
            </a:r>
            <a:r>
              <a:rPr lang="ru-RU" sz="2000" dirty="0" err="1"/>
              <a:t>вантажу</a:t>
            </a:r>
            <a:r>
              <a:rPr lang="ru-RU" sz="2000" dirty="0"/>
              <a:t> в момент </a:t>
            </a:r>
            <a:r>
              <a:rPr lang="ru-RU" sz="2000" dirty="0" err="1"/>
              <a:t>приземлення</a:t>
            </a:r>
            <a:r>
              <a:rPr lang="ru-RU" sz="2000" dirty="0"/>
              <a:t>; 3) </a:t>
            </a:r>
            <a:r>
              <a:rPr lang="ru-RU" sz="2000" dirty="0" err="1"/>
              <a:t>енергію</a:t>
            </a:r>
            <a:r>
              <a:rPr lang="ru-RU" sz="2000" dirty="0"/>
              <a:t>, на яку </a:t>
            </a:r>
            <a:r>
              <a:rPr lang="ru-RU" sz="2000" dirty="0" err="1"/>
              <a:t>перетворилася</a:t>
            </a:r>
            <a:r>
              <a:rPr lang="ru-RU" sz="2000" dirty="0"/>
              <a:t> </a:t>
            </a:r>
            <a:r>
              <a:rPr lang="ru-RU" sz="2000" dirty="0" err="1"/>
              <a:t>частина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 </a:t>
            </a:r>
            <a:r>
              <a:rPr lang="ru-RU" sz="2000" dirty="0" err="1"/>
              <a:t>вантажу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Кульку кинули горизонтально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висоти</a:t>
            </a:r>
            <a:r>
              <a:rPr lang="ru-RU" sz="2000" dirty="0"/>
              <a:t> 4 м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швидкістю</a:t>
            </a:r>
            <a:r>
              <a:rPr lang="ru-RU" sz="2000" dirty="0"/>
              <a:t> 8 м/с. </a:t>
            </a:r>
            <a:r>
              <a:rPr lang="ru-RU" sz="2000" dirty="0" err="1"/>
              <a:t>Визначте</a:t>
            </a:r>
            <a:r>
              <a:rPr lang="ru-RU" sz="2000" dirty="0"/>
              <a:t> </a:t>
            </a:r>
            <a:r>
              <a:rPr lang="ru-RU" sz="2000" dirty="0" err="1"/>
              <a:t>швидкість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кульки в момент </a:t>
            </a:r>
            <a:r>
              <a:rPr lang="ru-RU" sz="2000" dirty="0" err="1"/>
              <a:t>падіння</a:t>
            </a:r>
            <a:r>
              <a:rPr lang="ru-RU" sz="2000" dirty="0"/>
              <a:t>. Опором </a:t>
            </a:r>
            <a:r>
              <a:rPr lang="ru-RU" sz="2000" dirty="0" err="1"/>
              <a:t>повітря</a:t>
            </a:r>
            <a:r>
              <a:rPr lang="ru-RU" sz="2000" dirty="0"/>
              <a:t> </a:t>
            </a:r>
            <a:r>
              <a:rPr lang="ru-RU" sz="2000" dirty="0" err="1"/>
              <a:t>знехтуйте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Розв’яжіть</a:t>
            </a:r>
            <a:r>
              <a:rPr lang="ru-RU" sz="2000" dirty="0"/>
              <a:t> задачу </a:t>
            </a:r>
            <a:r>
              <a:rPr lang="ru-RU" sz="2000" dirty="0" err="1"/>
              <a:t>двома</a:t>
            </a:r>
            <a:r>
              <a:rPr lang="ru-RU" sz="2000" dirty="0"/>
              <a:t> способами: 1) </a:t>
            </a:r>
            <a:r>
              <a:rPr lang="ru-RU" sz="2000" dirty="0" err="1"/>
              <a:t>розглянувши</a:t>
            </a:r>
            <a:r>
              <a:rPr lang="ru-RU" sz="2000" dirty="0"/>
              <a:t> </a:t>
            </a:r>
            <a:r>
              <a:rPr lang="ru-RU" sz="2000" dirty="0" err="1"/>
              <a:t>рух</a:t>
            </a:r>
            <a:r>
              <a:rPr lang="ru-RU" sz="2000" dirty="0"/>
              <a:t> кульки як </a:t>
            </a:r>
            <a:r>
              <a:rPr lang="ru-RU" sz="2000" dirty="0" err="1"/>
              <a:t>рух</a:t>
            </a:r>
            <a:r>
              <a:rPr lang="ru-RU" sz="2000" dirty="0"/>
              <a:t> </a:t>
            </a:r>
            <a:r>
              <a:rPr lang="ru-RU" sz="2000" dirty="0" err="1"/>
              <a:t>тіла</a:t>
            </a:r>
            <a:r>
              <a:rPr lang="ru-RU" sz="2000" dirty="0"/>
              <a:t>, кинутого горизонтально; 2) </a:t>
            </a:r>
            <a:r>
              <a:rPr lang="ru-RU" sz="2000" dirty="0" err="1"/>
              <a:t>скориставшись</a:t>
            </a:r>
            <a:r>
              <a:rPr lang="ru-RU" sz="2000" dirty="0"/>
              <a:t> законом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. 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спосіб</a:t>
            </a:r>
            <a:r>
              <a:rPr lang="ru-RU" sz="2000" dirty="0"/>
              <a:t> у </a:t>
            </a:r>
            <a:r>
              <a:rPr lang="ru-RU" sz="2000" dirty="0" err="1"/>
              <a:t>даному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зручніший</a:t>
            </a:r>
            <a:r>
              <a:rPr lang="ru-RU" sz="2000" dirty="0"/>
              <a:t>?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Кулька </a:t>
            </a:r>
            <a:r>
              <a:rPr lang="ru-RU" sz="2000" dirty="0" err="1"/>
              <a:t>масою</a:t>
            </a:r>
            <a:r>
              <a:rPr lang="ru-RU" sz="2000" dirty="0"/>
              <a:t> 10 г </a:t>
            </a:r>
            <a:r>
              <a:rPr lang="ru-RU" sz="2000" dirty="0" err="1"/>
              <a:t>вилітає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пружинного </a:t>
            </a:r>
            <a:r>
              <a:rPr lang="ru-RU" sz="2000" dirty="0" err="1"/>
              <a:t>пістолета</a:t>
            </a:r>
            <a:r>
              <a:rPr lang="ru-RU" sz="2000" dirty="0"/>
              <a:t>, </a:t>
            </a:r>
            <a:r>
              <a:rPr lang="ru-RU" sz="2000" dirty="0" err="1"/>
              <a:t>влучає</a:t>
            </a:r>
            <a:r>
              <a:rPr lang="ru-RU" sz="2000" dirty="0"/>
              <a:t> в центр </a:t>
            </a:r>
            <a:r>
              <a:rPr lang="ru-RU" sz="2000" dirty="0" err="1"/>
              <a:t>підвішеного</a:t>
            </a:r>
            <a:r>
              <a:rPr lang="ru-RU" sz="2000" dirty="0"/>
              <a:t> на нитках </a:t>
            </a:r>
            <a:r>
              <a:rPr lang="ru-RU" sz="2000" dirty="0" err="1"/>
              <a:t>пластилінового</a:t>
            </a:r>
            <a:r>
              <a:rPr lang="ru-RU" sz="2000" dirty="0"/>
              <a:t> бруска </a:t>
            </a:r>
            <a:r>
              <a:rPr lang="ru-RU" sz="2000" dirty="0" err="1"/>
              <a:t>масою</a:t>
            </a:r>
            <a:r>
              <a:rPr lang="ru-RU" sz="2000" dirty="0"/>
              <a:t> 30 г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прилипає</a:t>
            </a:r>
            <a:r>
              <a:rPr lang="ru-RU" sz="2000" dirty="0"/>
              <a:t> до </a:t>
            </a:r>
            <a:r>
              <a:rPr lang="ru-RU" sz="2000" dirty="0" err="1"/>
              <a:t>нього</a:t>
            </a:r>
            <a:r>
              <a:rPr lang="ru-RU" sz="2000" dirty="0"/>
              <a:t>. На яку </a:t>
            </a:r>
            <a:r>
              <a:rPr lang="ru-RU" sz="2000" dirty="0" err="1"/>
              <a:t>висоту</a:t>
            </a:r>
            <a:r>
              <a:rPr lang="ru-RU" sz="2000" dirty="0"/>
              <a:t> </a:t>
            </a:r>
            <a:r>
              <a:rPr lang="ru-RU" sz="2000" dirty="0" err="1"/>
              <a:t>підніметься</a:t>
            </a:r>
            <a:r>
              <a:rPr lang="ru-RU" sz="2000" dirty="0"/>
              <a:t> брусок, </a:t>
            </a:r>
            <a:r>
              <a:rPr lang="ru-RU" sz="2000" dirty="0" err="1"/>
              <a:t>якщо</a:t>
            </a:r>
            <a:r>
              <a:rPr lang="ru-RU" sz="2000" dirty="0"/>
              <a:t> перед </a:t>
            </a:r>
            <a:r>
              <a:rPr lang="ru-RU" sz="2000" dirty="0" err="1"/>
              <a:t>пострілом</a:t>
            </a:r>
            <a:r>
              <a:rPr lang="ru-RU" sz="2000" dirty="0"/>
              <a:t> пружина </a:t>
            </a:r>
            <a:r>
              <a:rPr lang="ru-RU" sz="2000" dirty="0" err="1"/>
              <a:t>була</a:t>
            </a:r>
            <a:r>
              <a:rPr lang="ru-RU" sz="2000" dirty="0"/>
              <a:t> стиснута на 4 см, а </a:t>
            </a:r>
            <a:r>
              <a:rPr lang="ru-RU" sz="2000" dirty="0" err="1"/>
              <a:t>жорсткість</a:t>
            </a:r>
            <a:r>
              <a:rPr lang="ru-RU" sz="2000" dirty="0"/>
              <a:t> </a:t>
            </a:r>
            <a:r>
              <a:rPr lang="ru-RU" sz="2000" dirty="0" err="1"/>
              <a:t>пружини</a:t>
            </a:r>
            <a:r>
              <a:rPr lang="ru-RU" sz="2000" dirty="0"/>
              <a:t> 256 Н/м? Опором </a:t>
            </a:r>
            <a:r>
              <a:rPr lang="ru-RU" sz="2000" dirty="0" err="1"/>
              <a:t>повітря</a:t>
            </a:r>
            <a:r>
              <a:rPr lang="ru-RU" sz="2000" dirty="0"/>
              <a:t> </a:t>
            </a:r>
            <a:r>
              <a:rPr lang="ru-RU" sz="2000" dirty="0" err="1"/>
              <a:t>знехтуйте</a:t>
            </a:r>
            <a:r>
              <a:rPr lang="ru-RU" sz="2000" dirty="0"/>
              <a:t>.</a:t>
            </a:r>
          </a:p>
        </p:txBody>
      </p:sp>
      <p:pic>
        <p:nvPicPr>
          <p:cNvPr id="3" name="Рисунок 2" descr="Чем отличается понятие от определения? | В чем разниц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071537" cy="100010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43174" y="214290"/>
            <a:ext cx="374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>
                <a:solidFill>
                  <a:srgbClr val="0000FF"/>
                </a:solidFill>
              </a:rPr>
              <a:t>Домашнє  завдання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85720" y="1071546"/>
            <a:ext cx="357190" cy="357190"/>
          </a:xfrm>
          <a:prstGeom prst="ellipse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00FF"/>
                </a:solidFill>
              </a:rPr>
              <a:t>1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720" y="2928934"/>
            <a:ext cx="357190" cy="357190"/>
          </a:xfrm>
          <a:prstGeom prst="ellipse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00FF"/>
                </a:solidFill>
              </a:rPr>
              <a:t>2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5720" y="5072074"/>
            <a:ext cx="357190" cy="357190"/>
          </a:xfrm>
          <a:prstGeom prst="ellipse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00FF"/>
                </a:solidFill>
              </a:rPr>
              <a:t>3</a:t>
            </a:r>
            <a:endParaRPr lang="ru-RU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энергия, фотографии, рисунки, изображения, фотографии, без роял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1571604" y="571480"/>
            <a:ext cx="59979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Бережіть довкілля!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071678"/>
            <a:ext cx="85725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Енергію позначають символом </a:t>
            </a:r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Е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 (або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W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).</a:t>
            </a:r>
          </a:p>
          <a:p>
            <a:pPr algn="ctr"/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Одиниця вимірювання енергії в системі одиниць СІ </a:t>
            </a:r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– джоуль.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714356"/>
            <a:ext cx="8143932" cy="1428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Енергія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 (від грецького – </a:t>
            </a:r>
            <a:r>
              <a:rPr lang="uk-UA" sz="2800" dirty="0" err="1">
                <a:solidFill>
                  <a:schemeClr val="accent3">
                    <a:lumMod val="50000"/>
                  </a:schemeClr>
                </a:solidFill>
              </a:rPr>
              <a:t>“діяльність”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) – це фізична величина, яка є загальною мірою руху та взаємодії всіх видів матерії.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786322"/>
            <a:ext cx="8286808" cy="1643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Механічна енергія 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– це фізична величина, яка є мірою руху та взаємодії тіл і характеризує здатність тіл виконувати механічну роботу.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142852"/>
            <a:ext cx="1648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>
                <a:solidFill>
                  <a:schemeClr val="accent3">
                    <a:lumMod val="50000"/>
                  </a:schemeClr>
                </a:solidFill>
              </a:rPr>
              <a:t>Енергія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52" name="Picture 8" descr="Lenagold - Клипарт - Кубики и игральные кости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898" y="3143248"/>
            <a:ext cx="2160285" cy="1714512"/>
          </a:xfrm>
          <a:prstGeom prst="roundRect">
            <a:avLst>
              <a:gd name="adj" fmla="val 16667"/>
            </a:avLst>
          </a:prstGeom>
          <a:ln w="57150">
            <a:solidFill>
              <a:schemeClr val="accent3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2" name="Прямоугольник 11"/>
          <p:cNvSpPr/>
          <p:nvPr/>
        </p:nvSpPr>
        <p:spPr>
          <a:xfrm>
            <a:off x="3000364" y="3786190"/>
            <a:ext cx="3031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600" b="1" dirty="0">
                <a:solidFill>
                  <a:schemeClr val="accent3">
                    <a:lumMod val="50000"/>
                  </a:schemeClr>
                </a:solidFill>
              </a:rPr>
              <a:t>[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</a:rPr>
              <a:t>E]=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</a:rPr>
              <a:t>1Дж=1Н·м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54" name="Picture 10" descr="Картинки по запросу белые человечки для презентации деньги | Картинки,  Презентация, Шаблоны power poi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143248"/>
            <a:ext cx="2071702" cy="1741921"/>
          </a:xfrm>
          <a:prstGeom prst="roundRect">
            <a:avLst>
              <a:gd name="adj" fmla="val 16667"/>
            </a:avLst>
          </a:prstGeom>
          <a:ln w="57150">
            <a:solidFill>
              <a:schemeClr val="accent3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Урок онлайн. Застосування законів збереження енергії та імпульсу в  механічних явищах. Фізика 9 клас. Дистанційне навчання - читати на «Проба  Пера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000108"/>
            <a:ext cx="2191664" cy="4429156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</p:pic>
      <p:pic>
        <p:nvPicPr>
          <p:cNvPr id="3" name="Picture 8" descr="Урок онлайн. Застосування законів збереження енергії та імпульсу в  механічних явищах. Фізика 9 клас. Дистанційне навчання - читати на «Проба  Пера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000108"/>
            <a:ext cx="4236386" cy="4429156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1357290" y="285728"/>
            <a:ext cx="6429420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tx1"/>
                </a:solidFill>
              </a:rPr>
              <a:t>Види  механічної  енергії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5429264"/>
            <a:ext cx="6429420" cy="12144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9900"/>
                </a:solidFill>
              </a:rPr>
              <a:t>Повна механічна енергія тіла (системи тіл):  </a:t>
            </a:r>
            <a:r>
              <a:rPr lang="uk-UA" sz="2400" b="1" dirty="0" err="1">
                <a:solidFill>
                  <a:srgbClr val="009900"/>
                </a:solidFill>
              </a:rPr>
              <a:t>Е=Е</a:t>
            </a:r>
            <a:r>
              <a:rPr lang="uk-UA" sz="2400" b="1" baseline="-25000" dirty="0" err="1">
                <a:solidFill>
                  <a:srgbClr val="009900"/>
                </a:solidFill>
              </a:rPr>
              <a:t>к</a:t>
            </a:r>
            <a:r>
              <a:rPr lang="uk-UA" sz="2400" b="1" dirty="0" err="1">
                <a:solidFill>
                  <a:srgbClr val="009900"/>
                </a:solidFill>
              </a:rPr>
              <a:t>+Е</a:t>
            </a:r>
            <a:r>
              <a:rPr lang="uk-UA" sz="2400" b="1" baseline="-25000" dirty="0" err="1">
                <a:solidFill>
                  <a:srgbClr val="009900"/>
                </a:solidFill>
              </a:rPr>
              <a:t>п</a:t>
            </a:r>
            <a:r>
              <a:rPr lang="uk-UA" sz="2400" b="1" dirty="0">
                <a:solidFill>
                  <a:srgbClr val="009900"/>
                </a:solidFill>
              </a:rPr>
              <a:t> </a:t>
            </a:r>
            <a:endParaRPr lang="ru-RU" sz="24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00100" y="2000240"/>
            <a:ext cx="2643206" cy="7858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2143116"/>
            <a:ext cx="2571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uk-UA" sz="2800" b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E</a:t>
            </a:r>
            <a:r>
              <a:rPr lang="uk-UA" sz="2800" b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lang="uk-U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uk-UA" sz="28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</a:t>
            </a:r>
            <a:r>
              <a:rPr lang="uk-U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uk-U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86314" y="2000240"/>
            <a:ext cx="3071834" cy="7858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2143116"/>
            <a:ext cx="2802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uk-UA" sz="2800" b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lang="en-US" sz="2800" b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E</a:t>
            </a:r>
            <a:r>
              <a:rPr lang="en-US" sz="2800" b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p0</a:t>
            </a:r>
            <a:r>
              <a:rPr lang="uk-U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en-US" sz="2800" b="1" baseline="-30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en-US" sz="2800" b="1" baseline="-30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42852"/>
            <a:ext cx="8286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Закон збереження і перетворення енергії: </a:t>
            </a:r>
            <a:r>
              <a:rPr lang="uk-UA" sz="2800" dirty="0"/>
              <a:t>у системі тіл, які взаємодіють одне з одним тільки силами пружності та силами тяжіння, повна механічна енергія не змінюється.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2928934"/>
            <a:ext cx="62151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E</a:t>
            </a:r>
            <a:r>
              <a:rPr lang="uk-UA" sz="2400" b="1" baseline="-25000" dirty="0"/>
              <a:t>к</a:t>
            </a:r>
            <a:r>
              <a:rPr lang="en-US" sz="2400" b="1" baseline="-25000" dirty="0"/>
              <a:t>0</a:t>
            </a:r>
            <a:r>
              <a:rPr lang="en-US" sz="2400" b="1" dirty="0"/>
              <a:t> + E</a:t>
            </a:r>
            <a:r>
              <a:rPr lang="en-US" sz="2400" b="1" baseline="-25000" dirty="0"/>
              <a:t>p0 </a:t>
            </a:r>
            <a:r>
              <a:rPr lang="uk-UA" sz="2400" b="1" baseline="-25000" dirty="0"/>
              <a:t>   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</a:rPr>
              <a:t>повна механічна енергія системи тіл 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                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</a:rPr>
              <a:t>на початку  спостереження</a:t>
            </a:r>
          </a:p>
          <a:p>
            <a:r>
              <a:rPr lang="en-US" sz="2400" b="1" dirty="0" err="1"/>
              <a:t>E</a:t>
            </a:r>
            <a:r>
              <a:rPr lang="en-US" sz="2400" b="1" baseline="-25000" dirty="0" err="1"/>
              <a:t>k</a:t>
            </a:r>
            <a:r>
              <a:rPr lang="uk-UA" sz="2400" b="1" baseline="-25000" dirty="0"/>
              <a:t> </a:t>
            </a:r>
            <a:r>
              <a:rPr lang="en-US" sz="2400" b="1" dirty="0"/>
              <a:t>+</a:t>
            </a:r>
            <a:r>
              <a:rPr lang="uk-UA" sz="2400" b="1" dirty="0"/>
              <a:t> </a:t>
            </a:r>
            <a:r>
              <a:rPr lang="en-US" sz="2400" b="1" dirty="0" err="1"/>
              <a:t>E</a:t>
            </a:r>
            <a:r>
              <a:rPr lang="en-US" sz="2400" b="1" baseline="-25000" dirty="0" err="1"/>
              <a:t>p</a:t>
            </a:r>
            <a:r>
              <a:rPr lang="en-US" sz="2400" b="1" baseline="-25000" dirty="0"/>
              <a:t> </a:t>
            </a:r>
            <a:r>
              <a:rPr lang="uk-UA" sz="2400" b="1" baseline="-25000" dirty="0"/>
              <a:t>       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</a:rPr>
              <a:t>повна механічна енергія системи  тіл 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                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</a:rPr>
              <a:t>в кінці спостереження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ЕНЕРГІЯ. ПЕРЕТВОРЕННЯ ЕНЕРГІЇ - РУКОТВОРНІ СИСТЕМИ - ПРИРОДОЗНАВСТВО 6 КЛАС  - В.Р. Ільченко - Генеза - 2009 рік"/>
          <p:cNvPicPr>
            <a:picLocks noChangeAspect="1" noChangeArrowheads="1"/>
          </p:cNvPicPr>
          <p:nvPr/>
        </p:nvPicPr>
        <p:blipFill>
          <a:blip r:embed="rId2"/>
          <a:srcRect t="12828" r="51724" b="6456"/>
          <a:stretch>
            <a:fillRect/>
          </a:stretch>
        </p:blipFill>
        <p:spPr bwMode="auto">
          <a:xfrm>
            <a:off x="3286116" y="4643446"/>
            <a:ext cx="2143140" cy="1913518"/>
          </a:xfrm>
          <a:prstGeom prst="rect">
            <a:avLst/>
          </a:prstGeom>
          <a:noFill/>
        </p:spPr>
      </p:pic>
      <p:pic>
        <p:nvPicPr>
          <p:cNvPr id="1028" name="Picture 4" descr="Маятник Максвелла своїми руками - YouTube"/>
          <p:cNvPicPr>
            <a:picLocks noChangeAspect="1" noChangeArrowheads="1"/>
          </p:cNvPicPr>
          <p:nvPr/>
        </p:nvPicPr>
        <p:blipFill>
          <a:blip r:embed="rId3"/>
          <a:srcRect l="29688" t="4166" r="29687" b="2083"/>
          <a:stretch>
            <a:fillRect/>
          </a:stretch>
        </p:blipFill>
        <p:spPr bwMode="auto">
          <a:xfrm>
            <a:off x="571472" y="3357561"/>
            <a:ext cx="1785950" cy="3091067"/>
          </a:xfrm>
          <a:prstGeom prst="rect">
            <a:avLst/>
          </a:prstGeom>
          <a:noFill/>
        </p:spPr>
      </p:pic>
      <p:pic>
        <p:nvPicPr>
          <p:cNvPr id="10" name="Picture 2" descr="ЕНЕРГІЯ. ПЕРЕТВОРЕННЯ ЕНЕРГІЇ - РУКОТВОРНІ СИСТЕМИ - ПРИРОДОЗНАВСТВО 6 КЛАС  - В.Р. Ільченко - Генеза - 2009 рік"/>
          <p:cNvPicPr>
            <a:picLocks noChangeAspect="1" noChangeArrowheads="1"/>
          </p:cNvPicPr>
          <p:nvPr/>
        </p:nvPicPr>
        <p:blipFill>
          <a:blip r:embed="rId2"/>
          <a:srcRect l="51724" t="6457" b="6369"/>
          <a:stretch>
            <a:fillRect/>
          </a:stretch>
        </p:blipFill>
        <p:spPr bwMode="auto">
          <a:xfrm>
            <a:off x="6215074" y="4643446"/>
            <a:ext cx="2000264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Імпульс тіла. Закон збереження імпульс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286124"/>
            <a:ext cx="2286016" cy="139135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428604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solidFill>
                  <a:srgbClr val="C00000"/>
                </a:solidFill>
              </a:rPr>
              <a:t>Закон збереження імпульсу 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</a:rPr>
              <a:t>– у замкненій системі тіл векторна сума імпульсів тіл до взаємодії дорівнює векторній сумі імпульсів тіл після взаємодії.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3286124"/>
            <a:ext cx="6357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За ІІ законом Ньютона: імпульс сили дорівнює</a:t>
            </a:r>
          </a:p>
          <a:p>
            <a:pPr algn="ctr"/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                          імпульсу тіла.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7224" y="2428868"/>
            <a:ext cx="7286676" cy="7143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142976" y="2500306"/>
            <a:ext cx="71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01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+m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02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+m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m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+m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n-US" sz="28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</a:t>
            </a:r>
            <a:r>
              <a:rPr kumimoji="0" lang="en-US" sz="28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571604" y="264318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71736" y="2643182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071934" y="264318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143504" y="264318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000760" y="264318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286644" y="2643182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7000892" y="4214818"/>
            <a:ext cx="1714512" cy="7858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072330" y="3857628"/>
            <a:ext cx="164307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mυ</a:t>
            </a:r>
            <a:r>
              <a:rPr kumimoji="0" lang="en-US" sz="5400" b="1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=Ft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2" name="Picture 6" descr="17. Импульс тела. Реактивное движение. Упругий и неупругий удары »  http://uabooks.top"/>
          <p:cNvPicPr>
            <a:picLocks noChangeAspect="1" noChangeArrowheads="1"/>
          </p:cNvPicPr>
          <p:nvPr/>
        </p:nvPicPr>
        <p:blipFill>
          <a:blip r:embed="rId3"/>
          <a:srcRect b="35359"/>
          <a:stretch>
            <a:fillRect/>
          </a:stretch>
        </p:blipFill>
        <p:spPr bwMode="auto">
          <a:xfrm>
            <a:off x="2643174" y="3786190"/>
            <a:ext cx="2596942" cy="1838336"/>
          </a:xfrm>
          <a:prstGeom prst="rect">
            <a:avLst/>
          </a:prstGeom>
          <a:noFill/>
        </p:spPr>
      </p:pic>
      <p:pic>
        <p:nvPicPr>
          <p:cNvPr id="4104" name="Picture 8" descr="Молоток из чего состоит – Молоток — Википедия — Гардеробные системы elfa,  раздвижные двери, межкомнатные перегородк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929198"/>
            <a:ext cx="2500330" cy="1716209"/>
          </a:xfrm>
          <a:prstGeom prst="rect">
            <a:avLst/>
          </a:prstGeom>
          <a:noFill/>
        </p:spPr>
      </p:pic>
      <p:pic>
        <p:nvPicPr>
          <p:cNvPr id="4106" name="Picture 10" descr="ROZETKA | Антистресс маятник Шары Ньютона из 5 металлических шариков на  пластмассовой подставке (DN19413). Цена, купить Антистресс маятник Шары  Ньютона из 5 металлических шариков на пластмассовой подставке (DN19413) в  Киеве, Харькове, Днепропетровске,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4357694"/>
            <a:ext cx="1785950" cy="2335474"/>
          </a:xfrm>
          <a:prstGeom prst="rect">
            <a:avLst/>
          </a:prstGeom>
          <a:noFill/>
        </p:spPr>
      </p:pic>
      <p:pic>
        <p:nvPicPr>
          <p:cNvPr id="30" name="Picture 10" descr="Абсолютно пружне зіткнення - Фізика: Класична механіка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5782732"/>
            <a:ext cx="1785949" cy="846455"/>
          </a:xfrm>
          <a:prstGeom prst="rect">
            <a:avLst/>
          </a:prstGeom>
          <a:noFill/>
        </p:spPr>
      </p:pic>
      <p:pic>
        <p:nvPicPr>
          <p:cNvPr id="31" name="Picture 6" descr="Закони збереження: Закон збереження імпульсу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29454" y="5429264"/>
            <a:ext cx="2049746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290"/>
            <a:ext cx="8429684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00FF"/>
                </a:solidFill>
              </a:rPr>
              <a:t>Алгоритм розв’язування задач із застосуванням законів збереження механічної енергії та імпульсу.</a:t>
            </a: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071546"/>
            <a:ext cx="8643998" cy="51435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b="1" dirty="0">
                <a:solidFill>
                  <a:srgbClr val="0000FF"/>
                </a:solidFill>
              </a:rPr>
              <a:t>1.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Уважно прочитайте умову задачі. З’ясуйте, чи є система замкненою, чи можна знехтувати дією сил опору. Запишіть коротку умову задачі.</a:t>
            </a:r>
          </a:p>
          <a:p>
            <a:pPr algn="just"/>
            <a:r>
              <a:rPr lang="uk-UA" sz="2400" b="1" dirty="0">
                <a:solidFill>
                  <a:srgbClr val="0000FF"/>
                </a:solidFill>
              </a:rPr>
              <a:t>2.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Виконайте пояснювальний рисунок, на якому зазначте нульовий рівень, початковий та кінцевий стан тіла (системи тіл).</a:t>
            </a:r>
          </a:p>
          <a:p>
            <a:pPr algn="just"/>
            <a:r>
              <a:rPr lang="uk-UA" sz="2400" b="1" dirty="0">
                <a:solidFill>
                  <a:srgbClr val="0000FF"/>
                </a:solidFill>
              </a:rPr>
              <a:t>3.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Запишіть закон збереження і перетворення механічної енергії (або закон збереження імпульсу тіла чи системи тіл). Конкретизуйте цей запис, скориставшись даними, наведеними в умові задачі, та відповідними формулами для визначення енергії (або імпульсу тіла).</a:t>
            </a:r>
          </a:p>
          <a:p>
            <a:pPr algn="just"/>
            <a:r>
              <a:rPr lang="uk-UA" sz="2400" b="1" dirty="0">
                <a:solidFill>
                  <a:srgbClr val="0000FF"/>
                </a:solidFill>
              </a:rPr>
              <a:t>4.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Розв’яжіть отримане рівняння відносно невідомої величини. Перевірте її одиницю та визначте числове значення.</a:t>
            </a:r>
          </a:p>
          <a:p>
            <a:pPr algn="just"/>
            <a:r>
              <a:rPr lang="uk-UA" sz="2400" b="1" dirty="0">
                <a:solidFill>
                  <a:srgbClr val="0000FF"/>
                </a:solidFill>
              </a:rPr>
              <a:t>5.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Проаналізуйте результат, запишіть відповідь.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Рисунок 5" descr="Правила безопасного поведения во время зимних каникул. Новости 9 &quot;Б&quot;.  Государственное учреждение образования &quot;Средняя школа №35 имени Н. А.  Волкова г. Гродно&quot;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5357826"/>
            <a:ext cx="1285884" cy="135732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Картинки с человечками для презентации (35 фото) | Powerpoint animation,  Sculpture lessons, Stick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214413" cy="11853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1428736"/>
            <a:ext cx="86439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00FF"/>
                </a:solidFill>
              </a:rPr>
              <a:t>Задача 1. </a:t>
            </a:r>
            <a:r>
              <a:rPr lang="ru-RU" sz="2000" dirty="0" err="1"/>
              <a:t>Учасник</a:t>
            </a:r>
            <a:r>
              <a:rPr lang="ru-RU" sz="2000" dirty="0"/>
              <a:t> </a:t>
            </a:r>
            <a:r>
              <a:rPr lang="ru-RU" sz="2000" dirty="0" err="1"/>
              <a:t>атракціону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банджі-джампінгу</a:t>
            </a:r>
            <a:r>
              <a:rPr lang="ru-RU" sz="2000" dirty="0"/>
              <a:t> </a:t>
            </a:r>
            <a:r>
              <a:rPr lang="ru-RU" sz="2000" dirty="0" err="1"/>
              <a:t>здійснює</a:t>
            </a:r>
            <a:r>
              <a:rPr lang="ru-RU" sz="2000" dirty="0"/>
              <a:t> </a:t>
            </a:r>
            <a:r>
              <a:rPr lang="ru-RU" sz="2000" dirty="0" err="1"/>
              <a:t>стрибок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моста. </a:t>
            </a:r>
            <a:r>
              <a:rPr lang="ru-RU" sz="2000" dirty="0" err="1"/>
              <a:t>Якою</a:t>
            </a:r>
            <a:r>
              <a:rPr lang="ru-RU" sz="2000" dirty="0"/>
              <a:t>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dirty="0" err="1"/>
              <a:t>жорсткість</a:t>
            </a:r>
            <a:r>
              <a:rPr lang="ru-RU" sz="2000" dirty="0"/>
              <a:t> </a:t>
            </a:r>
            <a:r>
              <a:rPr lang="ru-RU" sz="2000" dirty="0" err="1"/>
              <a:t>гумового</a:t>
            </a:r>
            <a:r>
              <a:rPr lang="ru-RU" sz="2000" dirty="0"/>
              <a:t> канату, до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прив’язаний</a:t>
            </a:r>
            <a:r>
              <a:rPr lang="ru-RU" sz="2000" dirty="0"/>
              <a:t> спортсмен,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падіння</a:t>
            </a:r>
            <a:r>
              <a:rPr lang="ru-RU" sz="2000" dirty="0"/>
              <a:t> шнур </a:t>
            </a:r>
            <a:r>
              <a:rPr lang="ru-RU" sz="2000" dirty="0" err="1"/>
              <a:t>розтягнувся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40 до 100 м? </a:t>
            </a:r>
            <a:r>
              <a:rPr lang="ru-RU" sz="2000" dirty="0" err="1"/>
              <a:t>Маса</a:t>
            </a:r>
            <a:r>
              <a:rPr lang="ru-RU" sz="2000" dirty="0"/>
              <a:t> спортсмена 72 кг, </a:t>
            </a:r>
            <a:r>
              <a:rPr lang="ru-RU" sz="2000" dirty="0" err="1"/>
              <a:t>початкова</a:t>
            </a:r>
            <a:r>
              <a:rPr lang="ru-RU" sz="2000" dirty="0"/>
              <a:t> </a:t>
            </a:r>
            <a:r>
              <a:rPr lang="ru-RU" sz="2000" dirty="0" err="1"/>
              <a:t>швидкість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 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дорівнює</a:t>
            </a:r>
            <a:r>
              <a:rPr lang="ru-RU" sz="2000" dirty="0"/>
              <a:t> нулю. Опором </a:t>
            </a:r>
            <a:r>
              <a:rPr lang="ru-RU" sz="2000" dirty="0" err="1"/>
              <a:t>повітря</a:t>
            </a:r>
            <a:r>
              <a:rPr lang="ru-RU" sz="2000" dirty="0"/>
              <a:t> </a:t>
            </a:r>
            <a:r>
              <a:rPr lang="ru-RU" sz="2000" dirty="0" err="1"/>
              <a:t>знехтуйте</a:t>
            </a:r>
            <a:r>
              <a:rPr lang="ru-RU" sz="2000" dirty="0"/>
              <a:t>.</a:t>
            </a:r>
          </a:p>
        </p:txBody>
      </p:sp>
      <p:pic>
        <p:nvPicPr>
          <p:cNvPr id="23556" name="Picture 4" descr="https://mozok.click/uploads/fizyka-9-bariahtar-dovgiy/fizyka-9-bariahtar-dovgiy-483.jpg"/>
          <p:cNvPicPr>
            <a:picLocks noChangeAspect="1" noChangeArrowheads="1"/>
          </p:cNvPicPr>
          <p:nvPr/>
        </p:nvPicPr>
        <p:blipFill>
          <a:blip r:embed="rId3"/>
          <a:srcRect l="6250" t="5916" r="6250" b="5348"/>
          <a:stretch>
            <a:fillRect/>
          </a:stretch>
        </p:blipFill>
        <p:spPr bwMode="auto">
          <a:xfrm>
            <a:off x="7429520" y="142852"/>
            <a:ext cx="1500198" cy="121444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2857496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Аналіз</a:t>
            </a:r>
            <a:r>
              <a:rPr lang="ru-RU" sz="2000" b="1" dirty="0"/>
              <a:t> </a:t>
            </a:r>
            <a:r>
              <a:rPr lang="ru-RU" sz="2000" b="1" dirty="0" err="1"/>
              <a:t>фізичної</a:t>
            </a:r>
            <a:r>
              <a:rPr lang="ru-RU" sz="2000" b="1" dirty="0"/>
              <a:t> </a:t>
            </a:r>
            <a:r>
              <a:rPr lang="ru-RU" sz="2000" b="1" dirty="0" err="1"/>
              <a:t>проблеми</a:t>
            </a:r>
            <a:r>
              <a:rPr lang="ru-RU" sz="2000" b="1" dirty="0"/>
              <a:t>. </a:t>
            </a:r>
            <a:r>
              <a:rPr lang="ru-RU" sz="2000" dirty="0"/>
              <a:t>Опором </a:t>
            </a:r>
            <a:r>
              <a:rPr lang="ru-RU" sz="2000" dirty="0" err="1"/>
              <a:t>повітря</a:t>
            </a:r>
            <a:r>
              <a:rPr lang="ru-RU" sz="2000" dirty="0"/>
              <a:t> </a:t>
            </a:r>
            <a:r>
              <a:rPr lang="ru-RU" sz="2000" dirty="0" err="1"/>
              <a:t>нехтуємо</a:t>
            </a:r>
            <a:r>
              <a:rPr lang="ru-RU" sz="2000" dirty="0"/>
              <a:t>, тому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вважати</a:t>
            </a:r>
            <a:r>
              <a:rPr lang="ru-RU" sz="2000" dirty="0"/>
              <a:t> систему </a:t>
            </a:r>
            <a:r>
              <a:rPr lang="ru-RU" sz="2000" dirty="0" err="1"/>
              <a:t>тіл</a:t>
            </a:r>
            <a:r>
              <a:rPr lang="ru-RU" sz="2000" dirty="0"/>
              <a:t> «Земля — </a:t>
            </a:r>
            <a:r>
              <a:rPr lang="ru-RU" sz="2000" dirty="0" err="1"/>
              <a:t>людина</a:t>
            </a:r>
            <a:r>
              <a:rPr lang="ru-RU" sz="2000" dirty="0"/>
              <a:t> — шнур» </a:t>
            </a:r>
            <a:r>
              <a:rPr lang="ru-RU" sz="2000" dirty="0" err="1"/>
              <a:t>замкненою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для </a:t>
            </a:r>
            <a:r>
              <a:rPr lang="ru-RU" sz="2000" dirty="0" err="1"/>
              <a:t>розв’язання</a:t>
            </a:r>
            <a:r>
              <a:rPr lang="ru-RU" sz="2000" dirty="0"/>
              <a:t> </a:t>
            </a:r>
            <a:r>
              <a:rPr lang="ru-RU" sz="2000" dirty="0" err="1"/>
              <a:t>задачі</a:t>
            </a:r>
            <a:r>
              <a:rPr lang="ru-RU" sz="2000" dirty="0"/>
              <a:t> </a:t>
            </a:r>
            <a:r>
              <a:rPr lang="ru-RU" sz="2000" dirty="0" err="1"/>
              <a:t>скористатися</a:t>
            </a:r>
            <a:r>
              <a:rPr lang="ru-RU" sz="2000" dirty="0"/>
              <a:t> законом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: на початку </a:t>
            </a:r>
            <a:r>
              <a:rPr lang="ru-RU" sz="2000" dirty="0" err="1"/>
              <a:t>стрибка</a:t>
            </a:r>
            <a:r>
              <a:rPr lang="ru-RU" sz="2000" dirty="0"/>
              <a:t> спортсмен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потенціальну</a:t>
            </a:r>
            <a:r>
              <a:rPr lang="ru-RU" sz="2000" dirty="0"/>
              <a:t> </a:t>
            </a:r>
            <a:r>
              <a:rPr lang="ru-RU" sz="2000" dirty="0" err="1"/>
              <a:t>енергію</a:t>
            </a:r>
            <a:r>
              <a:rPr lang="ru-RU" sz="2000" dirty="0"/>
              <a:t> </a:t>
            </a:r>
            <a:r>
              <a:rPr lang="ru-RU" sz="2000" dirty="0" err="1"/>
              <a:t>піднятого</a:t>
            </a:r>
            <a:r>
              <a:rPr lang="ru-RU" sz="2000" dirty="0"/>
              <a:t> </a:t>
            </a:r>
            <a:r>
              <a:rPr lang="ru-RU" sz="2000" dirty="0" err="1"/>
              <a:t>тіла</a:t>
            </a:r>
            <a:r>
              <a:rPr lang="ru-RU" sz="2000" dirty="0"/>
              <a:t>, в </a:t>
            </a:r>
            <a:r>
              <a:rPr lang="ru-RU" sz="2000" dirty="0" err="1"/>
              <a:t>найнижчій</a:t>
            </a:r>
            <a:r>
              <a:rPr lang="ru-RU" sz="2000" dirty="0"/>
              <a:t> </a:t>
            </a:r>
            <a:r>
              <a:rPr lang="ru-RU" sz="2000" dirty="0" err="1"/>
              <a:t>точці</a:t>
            </a:r>
            <a:r>
              <a:rPr lang="ru-RU" sz="2000" dirty="0"/>
              <a:t>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енергія</a:t>
            </a:r>
            <a:r>
              <a:rPr lang="ru-RU" sz="2000" dirty="0"/>
              <a:t> </a:t>
            </a:r>
            <a:r>
              <a:rPr lang="ru-RU" sz="2000" dirty="0" err="1"/>
              <a:t>перетворюється</a:t>
            </a:r>
            <a:r>
              <a:rPr lang="ru-RU" sz="2000" dirty="0"/>
              <a:t> на </a:t>
            </a:r>
            <a:r>
              <a:rPr lang="ru-RU" sz="2000" dirty="0" err="1"/>
              <a:t>потенціальну</a:t>
            </a:r>
            <a:r>
              <a:rPr lang="ru-RU" sz="2000" dirty="0"/>
              <a:t> </a:t>
            </a:r>
            <a:r>
              <a:rPr lang="ru-RU" sz="2000" dirty="0" err="1"/>
              <a:t>енергію</a:t>
            </a:r>
            <a:r>
              <a:rPr lang="ru-RU" sz="2000" dirty="0"/>
              <a:t> </a:t>
            </a:r>
            <a:r>
              <a:rPr lang="ru-RU" sz="2000" dirty="0" err="1"/>
              <a:t>деформованого</a:t>
            </a:r>
            <a:r>
              <a:rPr lang="ru-RU" sz="2000" dirty="0"/>
              <a:t> шнура.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929198"/>
            <a:ext cx="84296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Пошук</a:t>
            </a:r>
            <a:r>
              <a:rPr lang="ru-RU" sz="2000" b="1" dirty="0"/>
              <a:t> </a:t>
            </a:r>
            <a:r>
              <a:rPr lang="ru-RU" sz="2000" b="1" dirty="0" err="1"/>
              <a:t>математичної</a:t>
            </a:r>
            <a:r>
              <a:rPr lang="ru-RU" sz="2000" b="1" dirty="0"/>
              <a:t> </a:t>
            </a:r>
            <a:r>
              <a:rPr lang="ru-RU" sz="2000" b="1" dirty="0" err="1"/>
              <a:t>моделі</a:t>
            </a:r>
            <a:r>
              <a:rPr lang="ru-RU" sz="2000" b="1" dirty="0"/>
              <a:t>, </a:t>
            </a:r>
            <a:r>
              <a:rPr lang="ru-RU" sz="2000" b="1" dirty="0" err="1"/>
              <a:t>розв’язання</a:t>
            </a:r>
            <a:r>
              <a:rPr lang="ru-RU" sz="2000" b="1" dirty="0"/>
              <a:t>. </a:t>
            </a:r>
            <a:r>
              <a:rPr lang="ru-RU" sz="2000" dirty="0" err="1"/>
              <a:t>Виконаємо</a:t>
            </a:r>
            <a:r>
              <a:rPr lang="ru-RU" sz="2000" dirty="0"/>
              <a:t> рисунок, на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зазначимо</a:t>
            </a:r>
            <a:r>
              <a:rPr lang="ru-RU" sz="2000" dirty="0"/>
              <a:t> </a:t>
            </a:r>
            <a:r>
              <a:rPr lang="ru-RU" sz="2000" dirty="0" err="1"/>
              <a:t>початкове</a:t>
            </a:r>
            <a:r>
              <a:rPr lang="ru-RU" sz="2000" dirty="0"/>
              <a:t> та </a:t>
            </a:r>
            <a:r>
              <a:rPr lang="ru-RU" sz="2000" dirty="0" err="1"/>
              <a:t>кінцеве</a:t>
            </a:r>
            <a:r>
              <a:rPr lang="ru-RU" sz="2000" dirty="0"/>
              <a:t> </a:t>
            </a:r>
            <a:r>
              <a:rPr lang="ru-RU" sz="2000" dirty="0" err="1"/>
              <a:t>положення</a:t>
            </a:r>
            <a:r>
              <a:rPr lang="ru-RU" sz="2000" dirty="0"/>
              <a:t> спортсмена. За </a:t>
            </a:r>
            <a:r>
              <a:rPr lang="ru-RU" sz="2000" dirty="0" err="1"/>
              <a:t>нульовий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оберемо</a:t>
            </a:r>
            <a:r>
              <a:rPr lang="ru-RU" sz="2000" dirty="0"/>
              <a:t> </a:t>
            </a:r>
            <a:r>
              <a:rPr lang="ru-RU" sz="2000" dirty="0" err="1"/>
              <a:t>найнижче</a:t>
            </a:r>
            <a:r>
              <a:rPr lang="ru-RU" sz="2000" dirty="0"/>
              <a:t> </a:t>
            </a:r>
            <a:r>
              <a:rPr lang="ru-RU" sz="2000" dirty="0" err="1"/>
              <a:t>положення</a:t>
            </a:r>
            <a:r>
              <a:rPr lang="ru-RU" sz="2000" dirty="0"/>
              <a:t> спортсмена (шнур </a:t>
            </a:r>
            <a:r>
              <a:rPr lang="ru-RU" sz="2000" dirty="0" err="1"/>
              <a:t>розтягнений</a:t>
            </a:r>
            <a:r>
              <a:rPr lang="ru-RU" sz="2000" dirty="0"/>
              <a:t> максимально, </a:t>
            </a:r>
            <a:r>
              <a:rPr lang="ru-RU" sz="2000" dirty="0" err="1"/>
              <a:t>швидкість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спортсмена </a:t>
            </a:r>
            <a:r>
              <a:rPr lang="ru-RU" sz="2000" dirty="0" err="1"/>
              <a:t>дорівнює</a:t>
            </a:r>
            <a:r>
              <a:rPr lang="ru-RU" sz="2000" dirty="0"/>
              <a:t> 0). </a:t>
            </a:r>
            <a:r>
              <a:rPr lang="ru-RU" sz="2000" dirty="0" err="1"/>
              <a:t>Запишемо</a:t>
            </a:r>
            <a:r>
              <a:rPr lang="ru-RU" sz="2000" dirty="0"/>
              <a:t> закон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14480" y="214290"/>
            <a:ext cx="5715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</a:t>
            </a:r>
            <a:r>
              <a:rPr lang="ru-RU" sz="2800" b="1" dirty="0" err="1">
                <a:solidFill>
                  <a:srgbClr val="0000FF"/>
                </a:solidFill>
              </a:rPr>
              <a:t>Розв'язування</a:t>
            </a:r>
            <a:r>
              <a:rPr lang="ru-RU" sz="2800" b="1" dirty="0">
                <a:solidFill>
                  <a:srgbClr val="0000FF"/>
                </a:solidFill>
              </a:rPr>
              <a:t> задач на закон </a:t>
            </a:r>
            <a:r>
              <a:rPr lang="ru-RU" sz="2800" b="1" dirty="0" err="1">
                <a:solidFill>
                  <a:srgbClr val="0000FF"/>
                </a:solidFill>
              </a:rPr>
              <a:t>збереження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  <a:r>
              <a:rPr lang="ru-RU" sz="2800" b="1" dirty="0" err="1">
                <a:solidFill>
                  <a:srgbClr val="0000FF"/>
                </a:solidFill>
              </a:rPr>
              <a:t>механічної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  <a:r>
              <a:rPr lang="ru-RU" sz="2800" b="1" dirty="0" err="1">
                <a:solidFill>
                  <a:srgbClr val="0000FF"/>
                </a:solidFill>
              </a:rPr>
              <a:t>енергії</a:t>
            </a:r>
            <a:endParaRPr lang="ru-RU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mozok.click/uploads/fizyka-9-bariahtar-dovgiy/fizyka-9-bariahtar-dovgiy-4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071546"/>
            <a:ext cx="5443432" cy="3500462"/>
          </a:xfrm>
          <a:prstGeom prst="rect">
            <a:avLst/>
          </a:prstGeom>
          <a:noFill/>
        </p:spPr>
      </p:pic>
      <p:pic>
        <p:nvPicPr>
          <p:cNvPr id="24580" name="Picture 4" descr="Урок онлайн. Застосування законів збереження енергії та імпульсу в  механічних явищах. Фізика 9 клас. Дистанційне навчання - читати на «Проба  Пера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42"/>
            <a:ext cx="3506560" cy="1785950"/>
          </a:xfrm>
          <a:prstGeom prst="rect">
            <a:avLst/>
          </a:prstGeom>
          <a:noFill/>
        </p:spPr>
      </p:pic>
      <p:pic>
        <p:nvPicPr>
          <p:cNvPr id="5" name="Picture 6" descr="https://mozok.click/uploads/fizyka-9-bariahtar-dovgiy/fizyka-9-bariahtar-dovgiy-48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2285992"/>
            <a:ext cx="1143008" cy="230844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786710" y="1071546"/>
            <a:ext cx="285752" cy="12144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3d человечки вопрос: скачать картинки, стоковые фото 3d человечки вопрос в  хорошем качестве | Depositphot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4414" cy="121442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1285860"/>
            <a:ext cx="8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00FF"/>
                </a:solidFill>
              </a:rPr>
              <a:t>Задача 2.</a:t>
            </a:r>
            <a:r>
              <a:rPr lang="ru-RU" sz="2000" dirty="0"/>
              <a:t> Куля, яка </a:t>
            </a:r>
            <a:r>
              <a:rPr lang="ru-RU" sz="2000" dirty="0" err="1"/>
              <a:t>рухалася</a:t>
            </a:r>
            <a:r>
              <a:rPr lang="ru-RU" sz="2000" dirty="0"/>
              <a:t> </a:t>
            </a:r>
            <a:r>
              <a:rPr lang="ru-RU" sz="2000" dirty="0" err="1"/>
              <a:t>більярдним</a:t>
            </a:r>
            <a:r>
              <a:rPr lang="ru-RU" sz="2000" dirty="0"/>
              <a:t> столом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швидкістю</a:t>
            </a:r>
            <a:r>
              <a:rPr lang="ru-RU" sz="2000" dirty="0"/>
              <a:t> 5 м/с, </a:t>
            </a:r>
            <a:r>
              <a:rPr lang="ru-RU" sz="2000" dirty="0" err="1"/>
              <a:t>зіштовхується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нерухомою</a:t>
            </a:r>
            <a:r>
              <a:rPr lang="ru-RU" sz="2000" dirty="0"/>
              <a:t> </a:t>
            </a:r>
            <a:r>
              <a:rPr lang="ru-RU" sz="2000" dirty="0" err="1"/>
              <a:t>кулею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самої</a:t>
            </a:r>
            <a:r>
              <a:rPr lang="ru-RU" sz="2000" dirty="0"/>
              <a:t> </a:t>
            </a:r>
            <a:r>
              <a:rPr lang="ru-RU" sz="2000" dirty="0" err="1"/>
              <a:t>маси</a:t>
            </a:r>
            <a:r>
              <a:rPr lang="ru-RU" sz="2000" dirty="0"/>
              <a:t>.  </a:t>
            </a:r>
            <a:r>
              <a:rPr lang="ru-RU" sz="2000" dirty="0" err="1"/>
              <a:t>Визначте</a:t>
            </a:r>
            <a:r>
              <a:rPr lang="ru-RU" sz="2000" dirty="0"/>
              <a:t> </a:t>
            </a:r>
            <a:r>
              <a:rPr lang="ru-RU" sz="2000" dirty="0" err="1"/>
              <a:t>швидкості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куль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зіткнення</a:t>
            </a:r>
            <a:r>
              <a:rPr lang="ru-RU" sz="2000" dirty="0"/>
              <a:t>. Удар </a:t>
            </a:r>
            <a:r>
              <a:rPr lang="ru-RU" sz="2000" dirty="0" err="1"/>
              <a:t>вважайте</a:t>
            </a:r>
            <a:r>
              <a:rPr lang="ru-RU" sz="2000" dirty="0"/>
              <a:t> </a:t>
            </a:r>
            <a:r>
              <a:rPr lang="ru-RU" sz="2000" dirty="0" err="1"/>
              <a:t>пружним</a:t>
            </a:r>
            <a:r>
              <a:rPr lang="ru-RU" sz="2000" dirty="0"/>
              <a:t> </a:t>
            </a:r>
            <a:r>
              <a:rPr lang="ru-RU" sz="2000" dirty="0" err="1"/>
              <a:t>центральним</a:t>
            </a:r>
            <a:r>
              <a:rPr lang="ru-RU" sz="2000" dirty="0"/>
              <a:t>.</a:t>
            </a:r>
          </a:p>
        </p:txBody>
      </p:sp>
      <p:pic>
        <p:nvPicPr>
          <p:cNvPr id="22532" name="Picture 4" descr="https://mozok.click/uploads/fizyka-9-bariahtar-dovgiy/fizyka-9-bariahtar-dovgiy-48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4786322"/>
            <a:ext cx="2245553" cy="171451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2285992"/>
            <a:ext cx="86439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Аналіз</a:t>
            </a:r>
            <a:r>
              <a:rPr lang="ru-RU" sz="2000" b="1" dirty="0"/>
              <a:t> </a:t>
            </a:r>
            <a:r>
              <a:rPr lang="ru-RU" sz="2000" b="1" dirty="0" err="1"/>
              <a:t>фізичної</a:t>
            </a:r>
            <a:r>
              <a:rPr lang="ru-RU" sz="2000" b="1" dirty="0"/>
              <a:t> </a:t>
            </a:r>
            <a:r>
              <a:rPr lang="ru-RU" sz="2000" b="1" dirty="0" err="1"/>
              <a:t>проблеми</a:t>
            </a:r>
            <a:r>
              <a:rPr lang="ru-RU" sz="2000" b="1" dirty="0"/>
              <a:t>. </a:t>
            </a:r>
            <a:r>
              <a:rPr lang="ru-RU" sz="2000" dirty="0"/>
              <a:t>Систему </a:t>
            </a:r>
            <a:r>
              <a:rPr lang="ru-RU" sz="2000" dirty="0" err="1"/>
              <a:t>двох</a:t>
            </a:r>
            <a:r>
              <a:rPr lang="ru-RU" sz="2000" dirty="0"/>
              <a:t> куль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вважати</a:t>
            </a:r>
            <a:r>
              <a:rPr lang="ru-RU" sz="2000" dirty="0"/>
              <a:t> </a:t>
            </a:r>
            <a:r>
              <a:rPr lang="ru-RU" sz="2000" dirty="0" err="1"/>
              <a:t>замкненою</a:t>
            </a:r>
            <a:r>
              <a:rPr lang="ru-RU" sz="2000" dirty="0"/>
              <a:t>, удар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dirty="0" err="1"/>
              <a:t>пружним</a:t>
            </a:r>
            <a:r>
              <a:rPr lang="ru-RU" sz="2000" dirty="0"/>
              <a:t>, тому </a:t>
            </a:r>
            <a:r>
              <a:rPr lang="ru-RU" sz="2000" dirty="0" err="1"/>
              <a:t>втрати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 </a:t>
            </a:r>
            <a:r>
              <a:rPr lang="ru-RU" sz="2000" dirty="0" err="1"/>
              <a:t>відсутні</a:t>
            </a:r>
            <a:r>
              <a:rPr lang="ru-RU" sz="2000" dirty="0"/>
              <a:t>. </a:t>
            </a:r>
            <a:r>
              <a:rPr lang="ru-RU" sz="2000" dirty="0" err="1"/>
              <a:t>Отже</a:t>
            </a:r>
            <a:r>
              <a:rPr lang="ru-RU" sz="2000" dirty="0"/>
              <a:t>, для </a:t>
            </a:r>
            <a:r>
              <a:rPr lang="ru-RU" sz="2000" dirty="0" err="1"/>
              <a:t>розв’язання</a:t>
            </a:r>
            <a:r>
              <a:rPr lang="ru-RU" sz="2000" dirty="0"/>
              <a:t> </a:t>
            </a:r>
            <a:r>
              <a:rPr lang="ru-RU" sz="2000" dirty="0" err="1"/>
              <a:t>задачі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використати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закон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механічної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,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закон</a:t>
            </a:r>
            <a:r>
              <a:rPr lang="ru-RU" sz="2000" dirty="0"/>
              <a:t> </a:t>
            </a:r>
            <a:r>
              <a:rPr lang="ru-RU" sz="2000" dirty="0" err="1"/>
              <a:t>збереження</a:t>
            </a:r>
            <a:r>
              <a:rPr lang="ru-RU" sz="2000" dirty="0"/>
              <a:t> </a:t>
            </a:r>
            <a:r>
              <a:rPr lang="ru-RU" sz="2000" dirty="0" err="1"/>
              <a:t>імпульсу</a:t>
            </a:r>
            <a:r>
              <a:rPr lang="ru-RU" sz="2000" dirty="0"/>
              <a:t>. </a:t>
            </a:r>
            <a:r>
              <a:rPr lang="ru-RU" sz="2000" dirty="0" err="1"/>
              <a:t>Оберемо</a:t>
            </a:r>
            <a:r>
              <a:rPr lang="ru-RU" sz="2000" dirty="0"/>
              <a:t> за </a:t>
            </a:r>
            <a:r>
              <a:rPr lang="ru-RU" sz="2000" dirty="0" err="1"/>
              <a:t>нульовий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поверхню</a:t>
            </a:r>
            <a:r>
              <a:rPr lang="ru-RU" sz="2000" dirty="0"/>
              <a:t> столу. У </a:t>
            </a:r>
            <a:r>
              <a:rPr lang="ru-RU" sz="2000" dirty="0" err="1"/>
              <a:t>даному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потенціальні</a:t>
            </a:r>
            <a:r>
              <a:rPr lang="ru-RU" sz="2000" dirty="0"/>
              <a:t> </a:t>
            </a:r>
            <a:r>
              <a:rPr lang="ru-RU" sz="2000" dirty="0" err="1"/>
              <a:t>енергії</a:t>
            </a:r>
            <a:r>
              <a:rPr lang="ru-RU" sz="2000" dirty="0"/>
              <a:t> куль до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удару </a:t>
            </a:r>
            <a:r>
              <a:rPr lang="ru-RU" sz="2000" dirty="0" err="1"/>
              <a:t>дорівнюють</a:t>
            </a:r>
            <a:r>
              <a:rPr lang="ru-RU" sz="2000" dirty="0"/>
              <a:t> нулю, тому </a:t>
            </a:r>
            <a:r>
              <a:rPr lang="ru-RU" sz="2000" dirty="0" err="1"/>
              <a:t>повна</a:t>
            </a:r>
            <a:r>
              <a:rPr lang="ru-RU" sz="2000" dirty="0"/>
              <a:t> </a:t>
            </a:r>
            <a:r>
              <a:rPr lang="ru-RU" sz="2000" dirty="0" err="1"/>
              <a:t>механічна</a:t>
            </a:r>
            <a:r>
              <a:rPr lang="ru-RU" sz="2000" dirty="0"/>
              <a:t> </a:t>
            </a:r>
            <a:r>
              <a:rPr lang="ru-RU" sz="2000" dirty="0" err="1"/>
              <a:t>енергія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до,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удару </a:t>
            </a:r>
            <a:r>
              <a:rPr lang="ru-RU" sz="2000" dirty="0" err="1"/>
              <a:t>складається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кінетичних</a:t>
            </a:r>
            <a:r>
              <a:rPr lang="ru-RU" sz="2000" dirty="0"/>
              <a:t> </a:t>
            </a:r>
            <a:r>
              <a:rPr lang="ru-RU" sz="2000" dirty="0" err="1"/>
              <a:t>енергій</a:t>
            </a:r>
            <a:r>
              <a:rPr lang="ru-RU" sz="2000" dirty="0"/>
              <a:t> куль.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643446"/>
            <a:ext cx="61436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Пошук</a:t>
            </a:r>
            <a:r>
              <a:rPr lang="ru-RU" sz="2000" b="1" dirty="0"/>
              <a:t> </a:t>
            </a:r>
            <a:r>
              <a:rPr lang="ru-RU" sz="2000" b="1" dirty="0" err="1"/>
              <a:t>математичної</a:t>
            </a:r>
            <a:r>
              <a:rPr lang="ru-RU" sz="2000" b="1" dirty="0"/>
              <a:t> </a:t>
            </a:r>
            <a:r>
              <a:rPr lang="ru-RU" sz="2000" b="1" dirty="0" err="1"/>
              <a:t>моделі</a:t>
            </a:r>
            <a:r>
              <a:rPr lang="ru-RU" sz="2000" b="1" dirty="0"/>
              <a:t>, </a:t>
            </a:r>
            <a:r>
              <a:rPr lang="ru-RU" sz="2000" b="1" dirty="0" err="1"/>
              <a:t>розв’язання</a:t>
            </a:r>
            <a:r>
              <a:rPr lang="ru-RU" sz="2000" b="1" dirty="0"/>
              <a:t>. </a:t>
            </a:r>
            <a:r>
              <a:rPr lang="ru-RU" sz="2000" dirty="0" err="1"/>
              <a:t>Виконаємо</a:t>
            </a:r>
            <a:r>
              <a:rPr lang="ru-RU" sz="2000" dirty="0"/>
              <a:t> рисунок, на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зазначимо</a:t>
            </a:r>
            <a:r>
              <a:rPr lang="ru-RU" sz="2000" dirty="0"/>
              <a:t> </a:t>
            </a:r>
            <a:r>
              <a:rPr lang="ru-RU" sz="2000" dirty="0" err="1"/>
              <a:t>положення</a:t>
            </a:r>
            <a:r>
              <a:rPr lang="ru-RU" sz="2000" dirty="0"/>
              <a:t> куль до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удару.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0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0000FF"/>
                </a:solidFill>
              </a:rPr>
              <a:t>Розв'язування</a:t>
            </a:r>
            <a:r>
              <a:rPr lang="ru-RU" sz="2400" b="1" dirty="0">
                <a:solidFill>
                  <a:srgbClr val="0000FF"/>
                </a:solidFill>
              </a:rPr>
              <a:t> задач, </a:t>
            </a:r>
            <a:r>
              <a:rPr lang="ru-RU" sz="2400" b="1" dirty="0" err="1">
                <a:solidFill>
                  <a:srgbClr val="0000FF"/>
                </a:solidFill>
              </a:rPr>
              <a:t>одночасно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застосовуючи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ru-RU" sz="2400" b="1" dirty="0">
                <a:solidFill>
                  <a:srgbClr val="0000FF"/>
                </a:solidFill>
              </a:rPr>
              <a:t>закон </a:t>
            </a:r>
            <a:r>
              <a:rPr lang="ru-RU" sz="2400" b="1" dirty="0" err="1">
                <a:solidFill>
                  <a:srgbClr val="0000FF"/>
                </a:solidFill>
              </a:rPr>
              <a:t>збереження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механічної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енергії</a:t>
            </a:r>
            <a:r>
              <a:rPr lang="ru-RU" sz="2400" b="1" dirty="0">
                <a:solidFill>
                  <a:srgbClr val="0000FF"/>
                </a:solidFill>
              </a:rPr>
              <a:t> та </a:t>
            </a:r>
          </a:p>
          <a:p>
            <a:pPr algn="ctr"/>
            <a:r>
              <a:rPr lang="ru-RU" sz="2400" b="1" dirty="0">
                <a:solidFill>
                  <a:srgbClr val="0000FF"/>
                </a:solidFill>
              </a:rPr>
              <a:t>закон </a:t>
            </a:r>
            <a:r>
              <a:rPr lang="ru-RU" sz="2400" b="1" dirty="0" err="1">
                <a:solidFill>
                  <a:srgbClr val="0000FF"/>
                </a:solidFill>
              </a:rPr>
              <a:t>збереження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імпульсу</a:t>
            </a:r>
            <a:endParaRPr lang="ru-RU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1257</Words>
  <Application>Microsoft Office PowerPoint</Application>
  <PresentationFormat>Экран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Застосування законів збереження енергії та імпульсу в механічних явищах.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Застосування законів збереження енергії та імпульсу в механічних явищах.</dc:title>
  <dc:creator>Administrator</dc:creator>
  <cp:lastModifiedBy>ЮЛИЯ КАРПЕНКО</cp:lastModifiedBy>
  <cp:revision>37</cp:revision>
  <dcterms:created xsi:type="dcterms:W3CDTF">2021-04-28T08:40:17Z</dcterms:created>
  <dcterms:modified xsi:type="dcterms:W3CDTF">2023-02-16T06:59:36Z</dcterms:modified>
</cp:coreProperties>
</file>