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A4895-67FD-40A0-B92B-262C60BE8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F6BA73-3087-45AD-902C-827E35E3C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CE322-6E00-495C-9E36-3CBB586B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CB522-B255-4A06-BE22-6435E5CA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38F31-B48A-435A-B5A8-562E2144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8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CED36-6B5C-4A9B-8E54-DBD39F6B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34DD74-42B2-4604-94A0-09D95A2D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23E90-EA4C-44FE-9279-8904856C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A5D52-5FEE-41CC-97AA-E7923201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65BC7-5903-4C0E-8182-24CF1EBE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073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B2B5DB-9066-41A1-B0DA-91136CCD6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15F5B4-A224-4D71-B785-C54322AED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CAB1C-F160-4BEF-B122-D6C8D579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2A2BD-66CE-4F91-B1E3-0C6BFFF8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B30B5-D6F1-4867-B2B5-AD5D8C4D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83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545D0-A477-4AC4-9FFA-F0880C1D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CF928-2F68-4307-9689-9FF83B76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16A49-B1CA-4BE1-BE9A-B14F1825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4CB2E-7354-4BD6-BA0B-2C0EACEF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BC6CB-6DFB-4D29-ACFE-D318CB8C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04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409C1-0E88-42EC-9EF8-2CE72AF5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839E3C-7659-4A09-B727-FB912C8B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D7968-D9D0-4800-A883-8A5450E7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A2780-E0CA-496D-A67C-327AED4A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04A98-95B5-4B9C-8DA4-C9C24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891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14D7-EAE5-4587-8C4C-2562F1DF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8EC4B-FDE6-4FB8-A2A5-3567FB14D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E0AF5-48D2-4581-954E-BDE22AEE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2F173-D7B5-4A68-90A8-7C0FD2B4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AD66C-E804-46B4-81F9-6DD674E1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F4208-80DC-4C87-9DDD-E2022AC3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09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66129-ED60-4FB2-A843-D3496651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FF9E6-DC39-4F82-AABF-E4AB13D0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BED7B3-AF0A-4A43-B3B0-BED8B981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A81C90-0B63-4BB6-B490-D1D1ED794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CB0C9-599B-4780-9D52-CFE05EB53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673295-2084-4399-A3B2-B1F006BC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DB9085-2622-407E-87CE-F22E557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45C8FF-2452-4F40-BBE8-F4F0B9B6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792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0A778-2D41-4082-9C42-5DCA5B73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12A8EB-495A-4A1D-BBF6-8C186B2D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09149-5F29-4146-A5C7-F1F22F28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62D620-95B9-48FD-AE1A-7B496B82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0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480B47-FE7C-457E-9529-7334861E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6319F3-03B6-4235-B1D7-75F6B7FF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961A8C-AA83-4941-8CB2-040BDBE3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8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BA491-DB2A-4D17-9ADA-985CC314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26492-5CE2-4A7E-8923-34FAB578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32696F-F43A-4A69-B17A-959B57703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29996-FE95-4026-808E-71BD43BE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9ADAF-FD5F-4C7F-9EE9-701A2D19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7AE499-09C4-4806-86C5-92B3FD37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7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4C640-701F-493F-AEF1-AAFC5163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1D95C4-2E82-4AB0-848E-12EF9D5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433922-4B59-406C-8ECE-5D45A4D6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ADAA5-4A95-4BC2-ACA7-63E15AC5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06272-E886-40FC-97AB-0BFF078A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0605D9-1D76-4B2E-B62E-3807AB29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8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2FE72-E7F3-4919-94DF-275D6688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D3771-0DA9-4ACE-965B-ADAF2CEBC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EF060-1051-4E76-BE61-3BF56CCFA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DD87-FC9E-4C0D-841F-1D6EBF1FAC4A}" type="datetimeFigureOut">
              <a:rPr lang="ru-UA" smtClean="0"/>
              <a:t>04/18/2023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CFF77-D451-4359-9AC4-4E4013E3C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6EF5D-5D1E-420C-9C56-529A28A44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176-5FDA-40EE-BF6F-FC424D5D3AB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56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ru/compress_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raken.io/web-interface" TargetMode="External"/><Relationship Id="rId4" Type="http://schemas.openxmlformats.org/officeDocument/2006/relationships/hyperlink" Target="https://tinypng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" TargetMode="External"/><Relationship Id="rId3" Type="http://schemas.openxmlformats.org/officeDocument/2006/relationships/hyperlink" Target="https://tabbied.com/" TargetMode="External"/><Relationship Id="rId7" Type="http://schemas.openxmlformats.org/officeDocument/2006/relationships/hyperlink" Target="https://illlustrations.co/" TargetMode="External"/><Relationship Id="rId12" Type="http://schemas.openxmlformats.org/officeDocument/2006/relationships/hyperlink" Target="https://creativemarket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ektors.pro/" TargetMode="External"/><Relationship Id="rId11" Type="http://schemas.openxmlformats.org/officeDocument/2006/relationships/hyperlink" Target="http://www.myfonts.com/" TargetMode="External"/><Relationship Id="rId5" Type="http://schemas.openxmlformats.org/officeDocument/2006/relationships/hyperlink" Target="https://vectorove.com/" TargetMode="External"/><Relationship Id="rId10" Type="http://schemas.openxmlformats.org/officeDocument/2006/relationships/hyperlink" Target="https://fonts.google.com/" TargetMode="External"/><Relationship Id="rId4" Type="http://schemas.openxmlformats.org/officeDocument/2006/relationships/hyperlink" Target="http://www.toptal.com/designers/subtlepatterns" TargetMode="External"/><Relationship Id="rId9" Type="http://schemas.openxmlformats.org/officeDocument/2006/relationships/hyperlink" Target="https://loon.sit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anguagetool.org/editor/new" TargetMode="External"/><Relationship Id="rId3" Type="http://schemas.openxmlformats.org/officeDocument/2006/relationships/hyperlink" Target="http://www.freepik.com/" TargetMode="External"/><Relationship Id="rId7" Type="http://schemas.openxmlformats.org/officeDocument/2006/relationships/hyperlink" Target="https://color.adobe.com/ru/create/color-whee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11" Type="http://schemas.openxmlformats.org/officeDocument/2006/relationships/hyperlink" Target="https://vseosvita.ua/qr" TargetMode="External"/><Relationship Id="rId5" Type="http://schemas.openxmlformats.org/officeDocument/2006/relationships/hyperlink" Target="https://www.iconfinder.com/" TargetMode="External"/><Relationship Id="rId10" Type="http://schemas.openxmlformats.org/officeDocument/2006/relationships/hyperlink" Target="https://www.adobe.com/ua/products/illustrator.html" TargetMode="External"/><Relationship Id="rId4" Type="http://schemas.openxmlformats.org/officeDocument/2006/relationships/hyperlink" Target="http://www.shutterstock.com/ru/images" TargetMode="External"/><Relationship Id="rId9" Type="http://schemas.openxmlformats.org/officeDocument/2006/relationships/hyperlink" Target="https://www.figma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E599C-657B-429C-90CC-A8A049FB92B9}"/>
              </a:ext>
            </a:extLst>
          </p:cNvPr>
          <p:cNvSpPr txBox="1"/>
          <p:nvPr/>
        </p:nvSpPr>
        <p:spPr>
          <a:xfrm>
            <a:off x="1384300" y="2133600"/>
            <a:ext cx="942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оформлювати</a:t>
            </a:r>
            <a:r>
              <a:rPr lang="ru-RU" sz="3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методичні</a:t>
            </a:r>
            <a:r>
              <a:rPr lang="ru-RU" sz="3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матеріали</a:t>
            </a:r>
            <a:r>
              <a:rPr lang="ru-RU" sz="3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?</a:t>
            </a:r>
            <a:endParaRPr lang="ru-UA" sz="3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BD972-801A-4433-AF57-340BEE2825D8}"/>
              </a:ext>
            </a:extLst>
          </p:cNvPr>
          <p:cNvSpPr txBox="1"/>
          <p:nvPr/>
        </p:nvSpPr>
        <p:spPr>
          <a:xfrm>
            <a:off x="444500" y="3524072"/>
            <a:ext cx="1130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Щоб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без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зайвих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проблем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підготувати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свої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матеріали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розміщення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платформі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«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Всеосвіта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»,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скористайтесь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простими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зрозумілими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рекомендаціями</a:t>
            </a:r>
            <a:r>
              <a:rPr lang="ru-RU" sz="240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 </a:t>
            </a:r>
            <a:endParaRPr lang="ru-UA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826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4DA99-5EE5-4DFC-819E-39DED1040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79" y="134500"/>
            <a:ext cx="9144001" cy="872641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>
                <a:solidFill>
                  <a:schemeClr val="bg1"/>
                </a:solidFill>
                <a:latin typeface="Montserrat" panose="00000500000000000000" pitchFamily="2" charset="-52"/>
              </a:rPr>
              <a:t>Авторські права</a:t>
            </a:r>
            <a:endParaRPr lang="ru-UA" sz="4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BFA9D-472A-47EF-B967-C85DF7E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978" y="2016834"/>
            <a:ext cx="10351684" cy="4141692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Якщо ви використовуєте не свої авторські фотоматеріали, необхідно чітко вказати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першоджерело 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іконографічних документів.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Якщо ви використовуєте власні малюнки або фотографії, прослідкуйте, щоб на фотографіях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 було сторонніх осіб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У разі використання програм для малювання, переконайтеся, що програма не забороняє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комерціалізацію 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цих зображень.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використанням зовнішніх безплатних або платних зображень перевірте, чи можна їх використовувати у комерційних цілях. Зверніть увагу на умови ліцензій </a:t>
            </a:r>
            <a:r>
              <a:rPr lang="uk-UA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: CC0, CC BY, CC BY-SA, CC-BY-ND. </a:t>
            </a:r>
            <a:b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Або ж ви можете запропонувати свій матеріал безкоштовно!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Ваші освітні ресурси не повинні містити рекламу, логотипи, торгові марки тощо. Якщо логотип присутній </a:t>
            </a:r>
            <a:b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зображеннях, його необхідно замінити.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59F07-0123-414B-A728-0870F9598BD5}"/>
              </a:ext>
            </a:extLst>
          </p:cNvPr>
          <p:cNvSpPr txBox="1"/>
          <p:nvPr/>
        </p:nvSpPr>
        <p:spPr>
          <a:xfrm>
            <a:off x="753978" y="1448657"/>
            <a:ext cx="859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Montserrat" panose="00000500000000000000" pitchFamily="2" charset="-52"/>
              </a:rPr>
              <a:t>1. Як </a:t>
            </a:r>
            <a:r>
              <a:rPr lang="ru-RU" sz="1800" b="1" dirty="0" err="1">
                <a:latin typeface="Montserrat" panose="00000500000000000000" pitchFamily="2" charset="-52"/>
              </a:rPr>
              <a:t>правомірно</a:t>
            </a:r>
            <a:r>
              <a:rPr lang="ru-RU" sz="1800" b="1" dirty="0">
                <a:latin typeface="Montserrat" panose="00000500000000000000" pitchFamily="2" charset="-52"/>
              </a:rPr>
              <a:t> </a:t>
            </a:r>
            <a:r>
              <a:rPr lang="ru-RU" sz="1800" b="1" dirty="0" err="1">
                <a:latin typeface="Montserrat" panose="00000500000000000000" pitchFamily="2" charset="-52"/>
              </a:rPr>
              <a:t>використовувати</a:t>
            </a:r>
            <a:r>
              <a:rPr lang="ru-RU" sz="1800" b="1" dirty="0">
                <a:latin typeface="Montserrat" panose="00000500000000000000" pitchFamily="2" charset="-52"/>
              </a:rPr>
              <a:t> </a:t>
            </a:r>
            <a:r>
              <a:rPr lang="ru-RU" sz="1800" b="1" dirty="0" err="1">
                <a:latin typeface="Montserrat" panose="00000500000000000000" pitchFamily="2" charset="-52"/>
              </a:rPr>
              <a:t>зображення</a:t>
            </a:r>
            <a:r>
              <a:rPr lang="ru-RU" sz="1800" b="1" dirty="0">
                <a:latin typeface="Montserrat" panose="00000500000000000000" pitchFamily="2" charset="-52"/>
              </a:rPr>
              <a:t> та </a:t>
            </a:r>
            <a:r>
              <a:rPr lang="ru-RU" sz="1800" b="1" dirty="0" err="1">
                <a:latin typeface="Montserrat" panose="00000500000000000000" pitchFamily="2" charset="-52"/>
              </a:rPr>
              <a:t>фотографії</a:t>
            </a:r>
            <a:r>
              <a:rPr lang="ru-RU" sz="1800" b="1" dirty="0">
                <a:latin typeface="Montserrat" panose="00000500000000000000" pitchFamily="2" charset="-52"/>
              </a:rPr>
              <a:t> у документах:</a:t>
            </a:r>
            <a:endParaRPr lang="ru-UA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500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BFA9D-472A-47EF-B967-C85DF7E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024" y="1074937"/>
            <a:ext cx="9634622" cy="526693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Шрифти 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Microsoft та </a:t>
            </a:r>
            <a:r>
              <a:rPr lang="uk-UA" sz="1600" b="1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є у вільному доступі, а дозвіл на використання інших шрифтів необхідно перевіряти.  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Перевірте, чи маєте ви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дозвіл 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використання обраного шрифту, та обов’язково вкажіть його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використанням шрифтів (безкоштовних або придбаних) переконайтеся, що їх можна використовувати у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комерційних цілях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і що ви не порушуєте умови використання, вказані на сайтах для завантаження. Або ж ви можете запропонувати </a:t>
            </a:r>
            <a:b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свій матеріал безкоштовно.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UA" sz="1600" dirty="0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59F07-0123-414B-A728-0870F9598BD5}"/>
              </a:ext>
            </a:extLst>
          </p:cNvPr>
          <p:cNvSpPr txBox="1"/>
          <p:nvPr/>
        </p:nvSpPr>
        <p:spPr>
          <a:xfrm>
            <a:off x="752024" y="367642"/>
            <a:ext cx="1011722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effectLst/>
                <a:latin typeface="Montserrat" panose="00000500000000000000" pitchFamily="2" charset="-52"/>
              </a:rPr>
              <a:t>2. Як у документах </a:t>
            </a:r>
            <a:r>
              <a:rPr lang="ru-RU" b="1" dirty="0" err="1">
                <a:effectLst/>
                <a:latin typeface="Montserrat" panose="00000500000000000000" pitchFamily="2" charset="-52"/>
              </a:rPr>
              <a:t>використовувати</a:t>
            </a:r>
            <a:r>
              <a:rPr lang="ru-RU" b="1" dirty="0">
                <a:effectLst/>
                <a:latin typeface="Montserrat" panose="00000500000000000000" pitchFamily="2" charset="-52"/>
              </a:rPr>
              <a:t> </a:t>
            </a:r>
            <a:r>
              <a:rPr lang="ru-RU" b="1" dirty="0" err="1">
                <a:effectLst/>
                <a:latin typeface="Montserrat" panose="00000500000000000000" pitchFamily="2" charset="-52"/>
              </a:rPr>
              <a:t>спеціальну</a:t>
            </a:r>
            <a:r>
              <a:rPr lang="ru-RU" b="1" dirty="0">
                <a:effectLst/>
                <a:latin typeface="Montserrat" panose="00000500000000000000" pitchFamily="2" charset="-52"/>
              </a:rPr>
              <a:t> </a:t>
            </a:r>
            <a:r>
              <a:rPr lang="ru-RU" b="1" dirty="0" err="1">
                <a:effectLst/>
                <a:latin typeface="Montserrat" panose="00000500000000000000" pitchFamily="2" charset="-52"/>
              </a:rPr>
              <a:t>типографію</a:t>
            </a:r>
            <a:r>
              <a:rPr lang="ru-RU" b="1" dirty="0">
                <a:effectLst/>
                <a:latin typeface="Montserrat" panose="00000500000000000000" pitchFamily="2" charset="-52"/>
              </a:rPr>
              <a:t> / </a:t>
            </a:r>
            <a:r>
              <a:rPr lang="ru-RU" b="1" dirty="0" err="1">
                <a:effectLst/>
                <a:latin typeface="Montserrat" panose="00000500000000000000" pitchFamily="2" charset="-52"/>
              </a:rPr>
              <a:t>шрифти</a:t>
            </a:r>
            <a:r>
              <a:rPr lang="ru-RU" b="1" dirty="0">
                <a:effectLst/>
                <a:latin typeface="Montserrat" panose="00000500000000000000" pitchFamily="2" charset="-52"/>
              </a:rPr>
              <a:t>:</a:t>
            </a:r>
            <a:endParaRPr lang="ru-UA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961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BFA9D-472A-47EF-B967-C85DF7E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024" y="1096748"/>
            <a:ext cx="10009761" cy="4548555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 використовуйте затверджений формат цитування (лапки, автор цитати, джерело).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Чітко вказуйте першоджерело тексту.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Довгі запозичені тексти краще не копіювати у свій документ, доречніше дати посилання на цей текст для детальнішого ознайомлення. 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59F07-0123-414B-A728-0870F9598BD5}"/>
              </a:ext>
            </a:extLst>
          </p:cNvPr>
          <p:cNvSpPr txBox="1"/>
          <p:nvPr/>
        </p:nvSpPr>
        <p:spPr>
          <a:xfrm>
            <a:off x="752024" y="431159"/>
            <a:ext cx="11174252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3. </a:t>
            </a:r>
            <a:r>
              <a:rPr lang="ru-RU" b="1" dirty="0">
                <a:latin typeface="Montserrat" panose="00000500000000000000" pitchFamily="2" charset="-52"/>
              </a:rPr>
              <a:t>Як правильно </a:t>
            </a:r>
            <a:r>
              <a:rPr lang="ru-RU" b="1" dirty="0" err="1">
                <a:latin typeface="Montserrat" panose="00000500000000000000" pitchFamily="2" charset="-52"/>
              </a:rPr>
              <a:t>оформлювати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b="1" dirty="0" err="1">
                <a:latin typeface="Montserrat" panose="00000500000000000000" pitchFamily="2" charset="-52"/>
              </a:rPr>
              <a:t>фрагменти</a:t>
            </a:r>
            <a:r>
              <a:rPr lang="ru-RU" b="1" dirty="0">
                <a:latin typeface="Montserrat" panose="00000500000000000000" pitchFamily="2" charset="-52"/>
              </a:rPr>
              <a:t> чужого тексту у </a:t>
            </a:r>
            <a:r>
              <a:rPr lang="ru-RU" b="1" dirty="0" err="1">
                <a:latin typeface="Montserrat" panose="00000500000000000000" pitchFamily="2" charset="-52"/>
              </a:rPr>
              <a:t>документі</a:t>
            </a:r>
            <a:r>
              <a:rPr lang="ru-RU" b="1" dirty="0">
                <a:latin typeface="Montserrat" panose="00000500000000000000" pitchFamily="2" charset="-5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034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BFA9D-472A-47EF-B967-C85DF7E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068" y="427864"/>
            <a:ext cx="9144001" cy="3943936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Montserrat" panose="00000500000000000000" pitchFamily="2" charset="-52"/>
              </a:rPr>
              <a:t>4. Як у документах </a:t>
            </a:r>
            <a:r>
              <a:rPr lang="ru-RU" sz="1800" b="1" dirty="0" err="1">
                <a:latin typeface="Montserrat" panose="00000500000000000000" pitchFamily="2" charset="-52"/>
              </a:rPr>
              <a:t>вказувати</a:t>
            </a:r>
            <a:r>
              <a:rPr lang="ru-RU" sz="1800" b="1" dirty="0">
                <a:latin typeface="Montserrat" panose="00000500000000000000" pitchFamily="2" charset="-52"/>
              </a:rPr>
              <a:t> </a:t>
            </a:r>
            <a:r>
              <a:rPr lang="ru-RU" sz="1800" b="1" dirty="0" err="1">
                <a:latin typeface="Montserrat" panose="00000500000000000000" pitchFamily="2" charset="-52"/>
              </a:rPr>
              <a:t>ігри</a:t>
            </a:r>
            <a:r>
              <a:rPr lang="ru-RU" sz="1800" b="1" dirty="0">
                <a:latin typeface="Montserrat" panose="00000500000000000000" pitchFamily="2" charset="-52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E5168-3760-4D79-B36D-DFFE55177307}"/>
              </a:ext>
            </a:extLst>
          </p:cNvPr>
          <p:cNvSpPr txBox="1"/>
          <p:nvPr/>
        </p:nvSpPr>
        <p:spPr>
          <a:xfrm>
            <a:off x="760046" y="1074806"/>
            <a:ext cx="10056446" cy="174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Немало ігор, – навіть попри те, що їх використовують у школах, – захищені авторським правом. Тому важливо переконатися, що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гри не захищений.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Також потрібно перевірити, чи не захищений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гри. 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Переконайтесь, що можна вільно використовувати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гри. За потреби назву можна зазначити як офіційно зареєстрований товарний знак (наприклад, Ерудит®).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4DA99-5EE5-4DFC-819E-39DED1040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79" y="134500"/>
            <a:ext cx="9144001" cy="872641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>
                <a:solidFill>
                  <a:schemeClr val="bg1"/>
                </a:solidFill>
                <a:latin typeface="Montserrat" panose="00000500000000000000" pitchFamily="2" charset="-52"/>
              </a:rPr>
              <a:t>Формат</a:t>
            </a:r>
            <a:endParaRPr lang="ru-UA" sz="4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BFA9D-472A-47EF-B967-C85DF7E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979" y="1784794"/>
            <a:ext cx="10562698" cy="4840698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щоб захистити графічні елементи та ілюстрації, можна </a:t>
            </a:r>
            <a:b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формат PDF.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Якщо ви хочете, аби ваші колеги мали змогу адаптувати ваш матеріал відповідно до своїх потреб, використовуйте Word, </a:t>
            </a:r>
            <a:r>
              <a:rPr lang="uk-UA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Office інше.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Занадто великі файли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рекомендовано </a:t>
            </a:r>
            <a:r>
              <a:rPr lang="uk-UA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стискати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за допомогою 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ilovepdf.com/ru/compress_pdf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 або інших подібних програм.</a:t>
            </a:r>
            <a:b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Файли форматів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jpg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pdf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можна стискати за допомогою сервісів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tinypng.com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kraken.io/web-interface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4DA99-5EE5-4DFC-819E-39DED1040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79" y="243913"/>
            <a:ext cx="9144001" cy="87264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Корисні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посилання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допоможуть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вам </a:t>
            </a:r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оформити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матеріали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:</a:t>
            </a:r>
            <a:endParaRPr lang="ru-UA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F281363-5727-4336-87A5-A01F93B59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979" y="1800425"/>
            <a:ext cx="9726452" cy="48406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 допомогою сервісу 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tabbied</a:t>
            </a:r>
            <a:r>
              <a:rPr lang="ru-RU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зручно генерувати </a:t>
            </a:r>
            <a:r>
              <a:rPr lang="uk-UA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патерни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Готові </a:t>
            </a:r>
            <a:r>
              <a:rPr lang="uk-UA" sz="1600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патерни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toptal.com/designers/subtlepatterns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сайтах </a:t>
            </a:r>
            <a:r>
              <a:rPr lang="en-US" sz="1600" dirty="0" err="1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vectorove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com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vektors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illlustrations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</a:t>
            </a:r>
            <a:r>
              <a:rPr lang="uk-UA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unsplash.com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можна завантажити безкоштовні та якісні ілюстрації.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loon</a:t>
            </a:r>
            <a:r>
              <a:rPr lang="ru-RU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600" dirty="0">
                <a:solidFill>
                  <a:srgbClr val="0000FF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site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дозволить здійснювати пошук у безкоштовних </a:t>
            </a:r>
            <a:r>
              <a:rPr lang="uk-UA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фотостоках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Ліцензовані шрифти шукайте на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fonts.google.com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www.myfonts.com</a:t>
            </a:r>
            <a:r>
              <a:rPr lang="uk-UA" sz="16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creativemarket.com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A58AD890-1D6A-438C-B1D6-FE410F1B4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797" y="471808"/>
            <a:ext cx="9726452" cy="50380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сайті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freepik.com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shutterstock.com/</a:t>
            </a:r>
            <a:r>
              <a:rPr lang="en-US" sz="16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/images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можна знайти </a:t>
            </a:r>
            <a:r>
              <a:rPr lang="uk-UA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векторну та растрову графіку.</a:t>
            </a:r>
            <a:endParaRPr lang="uk-UA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Великий вибір іконок представлений на сайті </a:t>
            </a:r>
            <a:r>
              <a:rPr lang="en-US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iconfinder.com</a:t>
            </a: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en-US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www.flaticon.com</a:t>
            </a: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 сервіс </a:t>
            </a:r>
            <a:r>
              <a:rPr lang="en-US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color.adobe.com/ru/create/color-wheel</a:t>
            </a:r>
            <a:r>
              <a:rPr lang="uk-UA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допоможе підібрати гармонійні кольори.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Перевірка текстів на орфографію </a:t>
            </a: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languagetool.org/editor/new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Редактор для роботи з векторною та растровою графікою </a:t>
            </a: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figma.com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</a:t>
            </a:r>
            <a:b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adobe.com/ua/products/illustrator.html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Генератор коротких посилань та </a:t>
            </a:r>
            <a:r>
              <a:rPr lang="en-US" sz="1600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кодів </a:t>
            </a:r>
            <a:r>
              <a:rPr lang="en-US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vseosvita.ua/</a:t>
            </a:r>
            <a:r>
              <a:rPr lang="en-US" sz="1600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qr</a:t>
            </a:r>
            <a:r>
              <a:rPr lang="uk-UA" sz="1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6766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5ED2F4-8D6F-466C-AB56-EC52D81A6EB5}"/>
              </a:ext>
            </a:extLst>
          </p:cNvPr>
          <p:cNvSpPr txBox="1"/>
          <p:nvPr/>
        </p:nvSpPr>
        <p:spPr>
          <a:xfrm>
            <a:off x="1054100" y="2551837"/>
            <a:ext cx="1012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0072BB"/>
                </a:solidFill>
                <a:latin typeface="Montserrat" panose="00000500000000000000" pitchFamily="2" charset="-52"/>
              </a:rPr>
              <a:t>Надихайтеся</a:t>
            </a:r>
            <a:r>
              <a:rPr lang="ru-RU" sz="5400" b="1" dirty="0">
                <a:solidFill>
                  <a:srgbClr val="0072BB"/>
                </a:solidFill>
                <a:latin typeface="Montserrat" panose="00000500000000000000" pitchFamily="2" charset="-52"/>
              </a:rPr>
              <a:t> та </a:t>
            </a:r>
            <a:r>
              <a:rPr lang="ru-RU" sz="5400" b="1" dirty="0" err="1">
                <a:solidFill>
                  <a:srgbClr val="0072BB"/>
                </a:solidFill>
                <a:latin typeface="Montserrat" panose="00000500000000000000" pitchFamily="2" charset="-52"/>
              </a:rPr>
              <a:t>творіть</a:t>
            </a:r>
            <a:r>
              <a:rPr lang="ru-RU" sz="5400" b="1" dirty="0">
                <a:solidFill>
                  <a:srgbClr val="0072BB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r>
              <a:rPr lang="ru-RU" sz="5400" b="1" dirty="0" err="1">
                <a:solidFill>
                  <a:srgbClr val="0072BB"/>
                </a:solidFill>
                <a:latin typeface="Montserrat" panose="00000500000000000000" pitchFamily="2" charset="-52"/>
              </a:rPr>
              <a:t>із</a:t>
            </a:r>
            <a:r>
              <a:rPr lang="ru-RU" sz="5400" b="1" dirty="0">
                <a:solidFill>
                  <a:srgbClr val="0072BB"/>
                </a:solidFill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0072BB"/>
                </a:solidFill>
                <a:latin typeface="Montserrat" panose="00000500000000000000" pitchFamily="2" charset="-52"/>
              </a:rPr>
              <a:t>задоволенням</a:t>
            </a:r>
            <a:r>
              <a:rPr lang="ru-RU" sz="5400" b="1" dirty="0">
                <a:solidFill>
                  <a:srgbClr val="0072BB"/>
                </a:solidFill>
                <a:latin typeface="Montserrat" panose="00000500000000000000" pitchFamily="2" charset="-52"/>
              </a:rPr>
              <a:t>!</a:t>
            </a:r>
            <a:endParaRPr lang="ru-UA" sz="5400" b="1" dirty="0">
              <a:solidFill>
                <a:srgbClr val="0072BB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0235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11583</TotalTime>
  <Words>642</Words>
  <Application>Microsoft Office PowerPoint</Application>
  <PresentationFormat>Широкий екран</PresentationFormat>
  <Paragraphs>38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Wingdings</vt:lpstr>
      <vt:lpstr>Тема Office</vt:lpstr>
      <vt:lpstr>Презентація PowerPoint</vt:lpstr>
      <vt:lpstr>Авторські права</vt:lpstr>
      <vt:lpstr>Презентація PowerPoint</vt:lpstr>
      <vt:lpstr>Презентація PowerPoint</vt:lpstr>
      <vt:lpstr>Презентація PowerPoint</vt:lpstr>
      <vt:lpstr>Формат</vt:lpstr>
      <vt:lpstr>Корисні посилання, які допоможуть вам оформити матеріали: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Авторські права</dc:title>
  <dc:creator>dis3</dc:creator>
  <cp:lastModifiedBy>mini.vred</cp:lastModifiedBy>
  <cp:revision>9</cp:revision>
  <dcterms:created xsi:type="dcterms:W3CDTF">2021-10-20T14:52:51Z</dcterms:created>
  <dcterms:modified xsi:type="dcterms:W3CDTF">2023-04-17T21:33:13Z</dcterms:modified>
</cp:coreProperties>
</file>