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62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7A9F-5569-40A4-BCE2-21D402D57E44}" type="datetimeFigureOut">
              <a:rPr lang="uk-UA" smtClean="0"/>
              <a:t>29.06.2023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7D2BE-8558-461D-82FB-DB3FF747290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00592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7A9F-5569-40A4-BCE2-21D402D57E44}" type="datetimeFigureOut">
              <a:rPr lang="uk-UA" smtClean="0"/>
              <a:t>29.06.2023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7D2BE-8558-461D-82FB-DB3FF747290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319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7A9F-5569-40A4-BCE2-21D402D57E44}" type="datetimeFigureOut">
              <a:rPr lang="uk-UA" smtClean="0"/>
              <a:t>29.06.2023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7D2BE-8558-461D-82FB-DB3FF747290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8180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7A9F-5569-40A4-BCE2-21D402D57E44}" type="datetimeFigureOut">
              <a:rPr lang="uk-UA" smtClean="0"/>
              <a:t>29.06.2023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7D2BE-8558-461D-82FB-DB3FF747290D}" type="slidenum">
              <a:rPr lang="uk-UA" smtClean="0"/>
              <a:t>‹№›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55101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7A9F-5569-40A4-BCE2-21D402D57E44}" type="datetimeFigureOut">
              <a:rPr lang="uk-UA" smtClean="0"/>
              <a:t>29.06.2023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7D2BE-8558-461D-82FB-DB3FF747290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9103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7A9F-5569-40A4-BCE2-21D402D57E44}" type="datetimeFigureOut">
              <a:rPr lang="uk-UA" smtClean="0"/>
              <a:t>29.06.2023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7D2BE-8558-461D-82FB-DB3FF747290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5356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7A9F-5569-40A4-BCE2-21D402D57E44}" type="datetimeFigureOut">
              <a:rPr lang="uk-UA" smtClean="0"/>
              <a:t>29.06.2023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7D2BE-8558-461D-82FB-DB3FF747290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38727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7A9F-5569-40A4-BCE2-21D402D57E44}" type="datetimeFigureOut">
              <a:rPr lang="uk-UA" smtClean="0"/>
              <a:t>29.06.2023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7D2BE-8558-461D-82FB-DB3FF747290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66454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7A9F-5569-40A4-BCE2-21D402D57E44}" type="datetimeFigureOut">
              <a:rPr lang="uk-UA" smtClean="0"/>
              <a:t>29.06.2023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7D2BE-8558-461D-82FB-DB3FF747290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1038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7A9F-5569-40A4-BCE2-21D402D57E44}" type="datetimeFigureOut">
              <a:rPr lang="uk-UA" smtClean="0"/>
              <a:t>29.06.2023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7D2BE-8558-461D-82FB-DB3FF747290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79788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7A9F-5569-40A4-BCE2-21D402D57E44}" type="datetimeFigureOut">
              <a:rPr lang="uk-UA" smtClean="0"/>
              <a:t>29.06.2023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7D2BE-8558-461D-82FB-DB3FF747290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6443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7A9F-5569-40A4-BCE2-21D402D57E44}" type="datetimeFigureOut">
              <a:rPr lang="uk-UA" smtClean="0"/>
              <a:t>29.06.2023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7D2BE-8558-461D-82FB-DB3FF747290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8595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7A9F-5569-40A4-BCE2-21D402D57E44}" type="datetimeFigureOut">
              <a:rPr lang="uk-UA" smtClean="0"/>
              <a:t>29.06.2023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7D2BE-8558-461D-82FB-DB3FF747290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1321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7A9F-5569-40A4-BCE2-21D402D57E44}" type="datetimeFigureOut">
              <a:rPr lang="uk-UA" smtClean="0"/>
              <a:t>29.06.2023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7D2BE-8558-461D-82FB-DB3FF747290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1728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7A9F-5569-40A4-BCE2-21D402D57E44}" type="datetimeFigureOut">
              <a:rPr lang="uk-UA" smtClean="0"/>
              <a:t>29.06.2023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7D2BE-8558-461D-82FB-DB3FF747290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2255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7A9F-5569-40A4-BCE2-21D402D57E44}" type="datetimeFigureOut">
              <a:rPr lang="uk-UA" smtClean="0"/>
              <a:t>29.06.2023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7D2BE-8558-461D-82FB-DB3FF747290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05620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57A9F-5569-40A4-BCE2-21D402D57E44}" type="datetimeFigureOut">
              <a:rPr lang="uk-UA" smtClean="0"/>
              <a:t>29.06.2023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7D2BE-8558-461D-82FB-DB3FF747290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8926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5357A9F-5569-40A4-BCE2-21D402D57E44}" type="datetimeFigureOut">
              <a:rPr lang="uk-UA" smtClean="0"/>
              <a:t>29.06.2023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7F7D2BE-8558-461D-82FB-DB3FF747290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9130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olymp.com/uk/problems/880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eolymp.com/uk/problems/8806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1BCD08C5-992F-4714-9D10-D9F4195F46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Як розв'язувати задачі в </a:t>
            </a:r>
            <a:r>
              <a:rPr lang="uk-UA" dirty="0" err="1"/>
              <a:t>онлан-чекерах</a:t>
            </a:r>
            <a:endParaRPr lang="uk-UA" dirty="0"/>
          </a:p>
        </p:txBody>
      </p:sp>
      <p:sp>
        <p:nvSpPr>
          <p:cNvPr id="5" name="Підзаголовок 4">
            <a:extLst>
              <a:ext uri="{FF2B5EF4-FFF2-40B4-BE49-F238E27FC236}">
                <a16:creationId xmlns:a16="http://schemas.microsoft.com/office/drawing/2014/main" id="{2A904834-BC0B-48CC-A589-D88E05B6B1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4828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2BE4DF-10A4-4CF0-816C-5E9CC203B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894" y="146797"/>
            <a:ext cx="10364451" cy="792412"/>
          </a:xfrm>
        </p:spPr>
        <p:txBody>
          <a:bodyPr>
            <a:normAutofit fontScale="90000"/>
          </a:bodyPr>
          <a:lstStyle/>
          <a:p>
            <a:r>
              <a:rPr lang="uk-UA" dirty="0"/>
              <a:t>1. Аналіз умови задачі та </a:t>
            </a:r>
            <a:r>
              <a:rPr lang="uk-UA" dirty="0" err="1"/>
              <a:t>побудо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математичноъ</a:t>
            </a:r>
            <a:r>
              <a:rPr lang="ru-RU" dirty="0"/>
              <a:t> </a:t>
            </a:r>
            <a:r>
              <a:rPr lang="ru-RU" dirty="0" err="1"/>
              <a:t>модел</a:t>
            </a:r>
            <a:r>
              <a:rPr lang="uk-UA" dirty="0"/>
              <a:t>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90A5047-B29B-4935-BA3C-B43FFC4F110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45115"/>
            <a:ext cx="4838721" cy="447367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cap="none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  <a:hlinkClick r:id="rId2"/>
              </a:rPr>
              <a:t>https://www.eolymp.com/uk/problems/8805</a:t>
            </a:r>
            <a:endParaRPr lang="en-US" sz="1600" cap="none" dirty="0"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cap="none" dirty="0"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1" i="0" cap="none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Сума двох цілих 2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0" i="0" cap="none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На </a:t>
            </a:r>
            <a:r>
              <a:rPr lang="ru-RU" sz="1600" b="0" i="0" cap="none" dirty="0" err="1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вході</a:t>
            </a:r>
            <a:r>
              <a:rPr lang="ru-RU" sz="1600" b="0" i="0" cap="none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ru-RU" sz="1600" b="0" i="0" cap="none" dirty="0" err="1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програми</a:t>
            </a:r>
            <a:r>
              <a:rPr lang="ru-RU" sz="1600" b="0" i="0" cap="none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ru-RU" sz="1600" b="0" i="0" cap="none" dirty="0" err="1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маємо</a:t>
            </a:r>
            <a:r>
              <a:rPr lang="ru-RU" sz="1600" b="0" i="0" cap="none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два </a:t>
            </a:r>
            <a:r>
              <a:rPr lang="ru-RU" sz="1600" b="0" i="0" cap="none" dirty="0" err="1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цілих</a:t>
            </a:r>
            <a:r>
              <a:rPr lang="ru-RU" sz="1600" b="0" i="0" cap="none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числа, </a:t>
            </a:r>
            <a:r>
              <a:rPr lang="ru-RU" sz="1600" b="0" i="0" cap="none" dirty="0" err="1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записані</a:t>
            </a:r>
            <a:r>
              <a:rPr lang="ru-RU" sz="1600" b="0" i="0" cap="none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в одному рядку через пропуск. На </a:t>
            </a:r>
            <a:r>
              <a:rPr lang="ru-RU" sz="1600" b="0" i="0" cap="none" dirty="0" err="1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вихід</a:t>
            </a:r>
            <a:r>
              <a:rPr lang="ru-RU" sz="1600" b="0" i="0" cap="none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ru-RU" sz="1600" b="0" i="0" cap="none" dirty="0" err="1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потрібно</a:t>
            </a:r>
            <a:r>
              <a:rPr lang="ru-RU" sz="1600" b="0" i="0" cap="none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подати суму </a:t>
            </a:r>
            <a:r>
              <a:rPr lang="ru-RU" sz="1600" b="0" i="0" cap="none" dirty="0" err="1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заданих</a:t>
            </a:r>
            <a:r>
              <a:rPr lang="ru-RU" sz="1600" b="0" i="0" cap="none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чисел.</a:t>
            </a:r>
            <a:endParaRPr lang="en-US" sz="1600" b="0" i="0" cap="none" dirty="0">
              <a:solidFill>
                <a:srgbClr val="222222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ru-RU" sz="1600" b="0" i="0" cap="none" dirty="0">
              <a:solidFill>
                <a:srgbClr val="222222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cap="none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Вхідні</a:t>
            </a:r>
            <a:r>
              <a:rPr lang="ru-RU" sz="1600" b="1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ru-RU" sz="1600" b="1" cap="none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дані</a:t>
            </a:r>
            <a:endParaRPr lang="ru-RU" sz="1600" b="1" cap="none" dirty="0">
              <a:solidFill>
                <a:srgbClr val="222222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0" i="0" cap="none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Два </a:t>
            </a:r>
            <a:r>
              <a:rPr lang="ru-RU" sz="1600" b="0" i="0" cap="none" dirty="0" err="1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цілих</a:t>
            </a:r>
            <a:r>
              <a:rPr lang="ru-RU" sz="1600" b="0" i="0" cap="none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числа, </a:t>
            </a:r>
            <a:r>
              <a:rPr lang="ru-RU" sz="1600" b="0" i="0" cap="none" dirty="0" err="1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записаних</a:t>
            </a:r>
            <a:r>
              <a:rPr lang="ru-RU" sz="1600" b="0" i="0" cap="none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в одному рядку.</a:t>
            </a:r>
            <a:endParaRPr lang="en-US" sz="1600" b="0" i="0" cap="none" dirty="0">
              <a:solidFill>
                <a:srgbClr val="222222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ru-RU" sz="1600" b="0" i="0" cap="none" dirty="0">
              <a:solidFill>
                <a:srgbClr val="222222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cap="none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Вихідні</a:t>
            </a:r>
            <a:r>
              <a:rPr lang="ru-RU" sz="1600" b="1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ru-RU" sz="1600" b="1" cap="none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дані</a:t>
            </a:r>
            <a:endParaRPr lang="ru-RU" sz="1600" b="1" cap="none" dirty="0">
              <a:solidFill>
                <a:srgbClr val="222222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0" i="0" cap="none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Сума </a:t>
            </a:r>
            <a:r>
              <a:rPr lang="ru-RU" sz="1600" b="0" i="0" cap="none" dirty="0" err="1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заданих</a:t>
            </a:r>
            <a:r>
              <a:rPr lang="ru-RU" sz="1600" b="0" i="0" cap="none" dirty="0">
                <a:solidFill>
                  <a:srgbClr val="222222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чисел.</a:t>
            </a:r>
            <a:endParaRPr lang="en-US" sz="1600" b="0" i="0" cap="none" dirty="0">
              <a:solidFill>
                <a:srgbClr val="222222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1600" cap="none" dirty="0">
              <a:solidFill>
                <a:srgbClr val="222222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1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Вхідні дані #1 </a:t>
            </a:r>
            <a:r>
              <a:rPr lang="en-US" sz="1600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	</a:t>
            </a:r>
            <a:r>
              <a:rPr lang="uk-UA" sz="1600" b="1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Вихідні дані #1 </a:t>
            </a:r>
            <a:endParaRPr lang="en-US" sz="1600" b="1" cap="none" dirty="0">
              <a:solidFill>
                <a:srgbClr val="222222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12 9		21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1600" cap="none" dirty="0">
              <a:solidFill>
                <a:srgbClr val="222222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ru-RU" sz="1600" b="0" i="0" cap="none" dirty="0">
              <a:solidFill>
                <a:srgbClr val="222222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0AB23DD8-2AA8-4838-8C61-66B14A5623E9}"/>
              </a:ext>
            </a:extLst>
          </p:cNvPr>
          <p:cNvSpPr/>
          <p:nvPr/>
        </p:nvSpPr>
        <p:spPr>
          <a:xfrm>
            <a:off x="3333134" y="2212258"/>
            <a:ext cx="1524000" cy="235974"/>
          </a:xfrm>
          <a:prstGeom prst="rect">
            <a:avLst/>
          </a:prstGeom>
          <a:solidFill>
            <a:srgbClr val="FFC000">
              <a:alpha val="34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201586A0-909E-4ED3-92C4-538673034B03}"/>
              </a:ext>
            </a:extLst>
          </p:cNvPr>
          <p:cNvSpPr/>
          <p:nvPr/>
        </p:nvSpPr>
        <p:spPr>
          <a:xfrm>
            <a:off x="1807816" y="2501968"/>
            <a:ext cx="2881142" cy="235974"/>
          </a:xfrm>
          <a:prstGeom prst="rect">
            <a:avLst/>
          </a:prstGeom>
          <a:solidFill>
            <a:srgbClr val="FFC000">
              <a:alpha val="34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Місце для вмісту 2">
            <a:extLst>
              <a:ext uri="{FF2B5EF4-FFF2-40B4-BE49-F238E27FC236}">
                <a16:creationId xmlns:a16="http://schemas.microsoft.com/office/drawing/2014/main" id="{BDCCBF64-719F-4CB4-8A3C-46B68A540FBC}"/>
              </a:ext>
            </a:extLst>
          </p:cNvPr>
          <p:cNvSpPr txBox="1">
            <a:spLocks/>
          </p:cNvSpPr>
          <p:nvPr/>
        </p:nvSpPr>
        <p:spPr>
          <a:xfrm>
            <a:off x="6272583" y="1445115"/>
            <a:ext cx="4838721" cy="4473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cap="none" dirty="0">
              <a:solidFill>
                <a:srgbClr val="222222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ru-RU" sz="1600" cap="none" dirty="0">
              <a:solidFill>
                <a:srgbClr val="222222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uk-UA" dirty="0"/>
          </a:p>
        </p:txBody>
      </p:sp>
      <p:sp>
        <p:nvSpPr>
          <p:cNvPr id="8" name="Місце для вмісту 2">
            <a:extLst>
              <a:ext uri="{FF2B5EF4-FFF2-40B4-BE49-F238E27FC236}">
                <a16:creationId xmlns:a16="http://schemas.microsoft.com/office/drawing/2014/main" id="{51E1DAC4-D059-407B-80CF-C6AD33012940}"/>
              </a:ext>
            </a:extLst>
          </p:cNvPr>
          <p:cNvSpPr txBox="1">
            <a:spLocks/>
          </p:cNvSpPr>
          <p:nvPr/>
        </p:nvSpPr>
        <p:spPr>
          <a:xfrm>
            <a:off x="6095999" y="2011679"/>
            <a:ext cx="4838721" cy="3907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uk-UA" sz="1600" cap="none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"2 цілих числа"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uk-UA" sz="1600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вказує на використання </a:t>
            </a:r>
            <a:r>
              <a:rPr lang="uk-UA" sz="1600" cap="none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цілочисельних</a:t>
            </a:r>
            <a:r>
              <a:rPr lang="uk-UA" sz="1600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змінних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uk-UA" sz="1600" cap="none" dirty="0">
              <a:solidFill>
                <a:srgbClr val="222222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uk-UA" sz="1600" cap="none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"в одному рядочку через пропуск"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uk-UA" sz="1600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В </a:t>
            </a:r>
            <a:r>
              <a:rPr lang="en-US" sz="1600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Python3</a:t>
            </a:r>
            <a:r>
              <a:rPr lang="uk-UA" sz="1600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визначає спосіб зчитування та розпізнавання саме 2-х чисел, розділених про</a:t>
            </a:r>
            <a:r>
              <a:rPr lang="ru-RU" sz="1600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п</a:t>
            </a:r>
            <a:r>
              <a:rPr lang="uk-UA" sz="1600" cap="none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уском</a:t>
            </a:r>
            <a:r>
              <a:rPr lang="uk-UA" sz="1600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uk-UA" sz="1600" cap="none" dirty="0">
              <a:solidFill>
                <a:srgbClr val="222222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b="1" i="1" cap="none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a,b</a:t>
            </a:r>
            <a:r>
              <a:rPr lang="en-US" sz="1600" b="1" i="1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= map(</a:t>
            </a:r>
            <a:r>
              <a:rPr lang="en-US" sz="1600" b="1" i="1" cap="none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int,input</a:t>
            </a:r>
            <a:r>
              <a:rPr lang="en-US" sz="1600" b="1" i="1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().split()) </a:t>
            </a:r>
            <a:r>
              <a:rPr lang="uk-UA" sz="1600" b="1" i="1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endParaRPr lang="uk-UA" sz="1600" b="1" i="1" cap="none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ru-RU" sz="1600" cap="none" dirty="0">
              <a:solidFill>
                <a:srgbClr val="222222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91603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2BE4DF-10A4-4CF0-816C-5E9CC203B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274389"/>
            <a:ext cx="10364451" cy="792412"/>
          </a:xfrm>
        </p:spPr>
        <p:txBody>
          <a:bodyPr>
            <a:normAutofit fontScale="90000"/>
          </a:bodyPr>
          <a:lstStyle/>
          <a:p>
            <a:r>
              <a:rPr lang="uk-UA" dirty="0"/>
              <a:t>1. Аналіз умови задачі та </a:t>
            </a:r>
            <a:r>
              <a:rPr lang="uk-UA" dirty="0" err="1"/>
              <a:t>побудо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математично</a:t>
            </a:r>
            <a:r>
              <a:rPr lang="uk-UA" dirty="0"/>
              <a:t>ї</a:t>
            </a:r>
            <a:r>
              <a:rPr lang="ru-RU" dirty="0"/>
              <a:t> </a:t>
            </a:r>
            <a:r>
              <a:rPr lang="ru-RU" dirty="0" err="1"/>
              <a:t>модел</a:t>
            </a:r>
            <a:r>
              <a:rPr lang="uk-UA" dirty="0"/>
              <a:t>і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Місце для вмісту 2">
                <a:extLst>
                  <a:ext uri="{FF2B5EF4-FFF2-40B4-BE49-F238E27FC236}">
                    <a16:creationId xmlns:a16="http://schemas.microsoft.com/office/drawing/2014/main" id="{690A5047-B29B-4935-BA3C-B43FFC4F1102}"/>
                  </a:ext>
                </a:extLst>
              </p:cNvPr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913774" y="1445115"/>
                <a:ext cx="4838721" cy="4473676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1600" cap="none" dirty="0"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  <a:hlinkClick r:id="rId2"/>
                  </a:rPr>
                  <a:t>https://www.eolymp.com/uk/problems/8806</a:t>
                </a:r>
                <a:endParaRPr lang="ru-RU" sz="1600" cap="none" dirty="0"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endParaRP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US" sz="1600" cap="none" dirty="0"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endParaRPr>
              </a:p>
              <a:p>
                <a:pPr marL="0" indent="0" algn="l">
                  <a:buNone/>
                </a:pPr>
                <a:r>
                  <a:rPr lang="uk-UA" sz="1600" b="1" cap="none" dirty="0">
                    <a:solidFill>
                      <a:srgbClr val="22222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Кількість учнів</a:t>
                </a:r>
              </a:p>
              <a:p>
                <a:pPr marL="0" indent="0" algn="l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uk-UA" sz="1600" cap="none" dirty="0">
                    <a:solidFill>
                      <a:srgbClr val="22222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В класі навчається </a:t>
                </a:r>
                <a14:m>
                  <m:oMath xmlns:m="http://schemas.openxmlformats.org/officeDocument/2006/math">
                    <m:r>
                      <a:rPr lang="en-US" sz="1600" i="1" cap="none" dirty="0" smtClean="0">
                        <a:solidFill>
                          <a:srgbClr val="222222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rPr>
                      <m:t>𝑎</m:t>
                    </m:r>
                  </m:oMath>
                </a14:m>
                <a:r>
                  <a:rPr lang="en-US" sz="1600" cap="none" dirty="0">
                    <a:solidFill>
                      <a:srgbClr val="22222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 </a:t>
                </a:r>
                <a:r>
                  <a:rPr lang="uk-UA" sz="1600" cap="none" dirty="0">
                    <a:solidFill>
                      <a:srgbClr val="22222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хлопчиків і </a:t>
                </a:r>
                <a14:m>
                  <m:oMath xmlns:m="http://schemas.openxmlformats.org/officeDocument/2006/math">
                    <m:r>
                      <a:rPr lang="en-US" sz="1600" i="1" cap="none" dirty="0" smtClean="0">
                        <a:solidFill>
                          <a:srgbClr val="222222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rPr>
                      <m:t>𝑏</m:t>
                    </m:r>
                  </m:oMath>
                </a14:m>
                <a:r>
                  <a:rPr lang="en-US" sz="1600" cap="none" dirty="0">
                    <a:solidFill>
                      <a:srgbClr val="22222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 </a:t>
                </a:r>
                <a:r>
                  <a:rPr lang="uk-UA" sz="1600" cap="none" dirty="0" err="1">
                    <a:solidFill>
                      <a:srgbClr val="22222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дівчаток</a:t>
                </a:r>
                <a:r>
                  <a:rPr lang="uk-UA" sz="1600" cap="none" dirty="0">
                    <a:solidFill>
                      <a:srgbClr val="22222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. Скільки всього учнів в класі?</a:t>
                </a:r>
              </a:p>
              <a:p>
                <a:pPr marL="0" indent="0">
                  <a:buNone/>
                </a:pPr>
                <a:r>
                  <a:rPr lang="uk-UA" sz="1600" b="1" cap="none" dirty="0">
                    <a:solidFill>
                      <a:srgbClr val="22222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Вхідні дані</a:t>
                </a:r>
              </a:p>
              <a:p>
                <a:pPr marL="0" indent="0" algn="l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uk-UA" sz="1600" cap="none" dirty="0">
                    <a:solidFill>
                      <a:srgbClr val="22222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Два натуральних числа </a:t>
                </a:r>
                <a14:m>
                  <m:oMath xmlns:m="http://schemas.openxmlformats.org/officeDocument/2006/math">
                    <m:r>
                      <a:rPr lang="en-US" sz="1600" i="1" cap="none" dirty="0" smtClean="0">
                        <a:solidFill>
                          <a:srgbClr val="222222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rPr>
                      <m:t>𝑎</m:t>
                    </m:r>
                  </m:oMath>
                </a14:m>
                <a:r>
                  <a:rPr lang="en-US" sz="1600" cap="none" dirty="0">
                    <a:solidFill>
                      <a:srgbClr val="22222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 </a:t>
                </a:r>
                <a:r>
                  <a:rPr lang="uk-UA" sz="1600" cap="none" dirty="0">
                    <a:solidFill>
                      <a:srgbClr val="22222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і </a:t>
                </a:r>
                <a14:m>
                  <m:oMath xmlns:m="http://schemas.openxmlformats.org/officeDocument/2006/math">
                    <m:r>
                      <a:rPr lang="en-US" sz="1600" i="1" cap="none" dirty="0" smtClean="0">
                        <a:solidFill>
                          <a:srgbClr val="222222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rPr>
                      <m:t>𝑏</m:t>
                    </m:r>
                  </m:oMath>
                </a14:m>
                <a:r>
                  <a:rPr lang="en-US" sz="1600" cap="none" dirty="0">
                    <a:solidFill>
                      <a:srgbClr val="22222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 cap="none" dirty="0" smtClean="0">
                        <a:solidFill>
                          <a:srgbClr val="222222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rPr>
                      <m:t>(</m:t>
                    </m:r>
                    <m:r>
                      <a:rPr lang="en-US" sz="1600" i="1" cap="none" dirty="0" smtClean="0">
                        <a:solidFill>
                          <a:srgbClr val="222222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rPr>
                      <m:t>𝑎</m:t>
                    </m:r>
                    <m:r>
                      <a:rPr lang="en-US" sz="1600" i="1" cap="none" dirty="0" smtClean="0">
                        <a:solidFill>
                          <a:srgbClr val="222222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rPr>
                      <m:t>, </m:t>
                    </m:r>
                    <m:r>
                      <a:rPr lang="en-US" sz="1600" i="1" cap="none" dirty="0" smtClean="0">
                        <a:solidFill>
                          <a:srgbClr val="222222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rPr>
                      <m:t>𝑏</m:t>
                    </m:r>
                    <m:r>
                      <a:rPr lang="en-US" sz="1600" i="1" cap="none" dirty="0" smtClean="0">
                        <a:solidFill>
                          <a:srgbClr val="222222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rPr>
                      <m:t> ≤ </m:t>
                    </m:r>
                    <m:sSup>
                      <m:sSupPr>
                        <m:ctrlPr>
                          <a:rPr lang="en-US" sz="1600" i="1" cap="none" dirty="0" smtClean="0">
                            <a:solidFill>
                              <a:srgbClr val="222222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en-US" sz="1600" i="1" cap="none" dirty="0" smtClean="0">
                            <a:solidFill>
                              <a:srgbClr val="222222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Calibri" panose="020F050202020403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1600" i="1" cap="none" dirty="0" smtClean="0">
                            <a:solidFill>
                              <a:srgbClr val="222222"/>
                            </a:solidFill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Calibri" panose="020F0502020204030204" pitchFamily="34" charset="0"/>
                          </a:rPr>
                          <m:t>18</m:t>
                        </m:r>
                      </m:sup>
                    </m:sSup>
                    <m:r>
                      <a:rPr lang="en-US" sz="1600" i="1" cap="none" dirty="0" smtClean="0">
                        <a:solidFill>
                          <a:srgbClr val="222222"/>
                        </a:solidFill>
                        <a:latin typeface="Cambria Math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rPr>
                      <m:t>).</m:t>
                    </m:r>
                  </m:oMath>
                </a14:m>
                <a:endParaRPr lang="en-US" sz="1600" cap="none" dirty="0">
                  <a:solidFill>
                    <a:srgbClr val="222222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:r>
                  <a:rPr lang="uk-UA" sz="1600" b="1" cap="none" dirty="0">
                    <a:solidFill>
                      <a:srgbClr val="22222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Вихідні дані</a:t>
                </a:r>
              </a:p>
              <a:p>
                <a:pPr marL="0" indent="0" algn="l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uk-UA" sz="1600" cap="none" dirty="0">
                    <a:solidFill>
                      <a:srgbClr val="22222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Вивести кількість дітей в класі.</a:t>
                </a:r>
              </a:p>
              <a:p>
                <a:pPr marL="0" indent="0" algn="l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US" sz="1600" cap="none" dirty="0">
                  <a:solidFill>
                    <a:srgbClr val="222222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endParaRP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uk-UA" sz="1600" b="1" cap="none" dirty="0">
                    <a:solidFill>
                      <a:srgbClr val="22222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Вхідні дані #1 </a:t>
                </a:r>
                <a:r>
                  <a:rPr lang="en-US" sz="1600" cap="none" dirty="0">
                    <a:solidFill>
                      <a:srgbClr val="22222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	</a:t>
                </a:r>
                <a:r>
                  <a:rPr lang="uk-UA" sz="1600" b="1" cap="none" dirty="0">
                    <a:solidFill>
                      <a:srgbClr val="22222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Вихідні дані #1 </a:t>
                </a:r>
                <a:endParaRPr lang="en-US" sz="1600" b="1" cap="none" dirty="0">
                  <a:solidFill>
                    <a:srgbClr val="222222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endParaRPr>
              </a:p>
              <a:p>
                <a:pPr marL="0" indent="0" algn="l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1600" cap="none" dirty="0">
                    <a:solidFill>
                      <a:srgbClr val="222222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12 9		21</a:t>
                </a:r>
              </a:p>
              <a:p>
                <a:pPr marL="0" indent="0" algn="l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US" sz="1600" cap="none" dirty="0">
                  <a:solidFill>
                    <a:srgbClr val="222222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endParaRPr>
              </a:p>
              <a:p>
                <a:pPr marL="0" indent="0" algn="l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ru-RU" sz="1600" b="0" i="0" cap="none" dirty="0">
                  <a:solidFill>
                    <a:srgbClr val="222222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:endParaRPr lang="uk-UA" dirty="0"/>
              </a:p>
            </p:txBody>
          </p:sp>
        </mc:Choice>
        <mc:Fallback>
          <p:sp>
            <p:nvSpPr>
              <p:cNvPr id="3" name="Місце для вмісту 2">
                <a:extLst>
                  <a:ext uri="{FF2B5EF4-FFF2-40B4-BE49-F238E27FC236}">
                    <a16:creationId xmlns:a16="http://schemas.microsoft.com/office/drawing/2014/main" id="{690A5047-B29B-4935-BA3C-B43FFC4F110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913774" y="1445115"/>
                <a:ext cx="4838721" cy="4473676"/>
              </a:xfrm>
              <a:blipFill>
                <a:blip r:embed="rId3"/>
                <a:stretch>
                  <a:fillRect l="-756" t="-54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Місце для вмісту 2">
            <a:extLst>
              <a:ext uri="{FF2B5EF4-FFF2-40B4-BE49-F238E27FC236}">
                <a16:creationId xmlns:a16="http://schemas.microsoft.com/office/drawing/2014/main" id="{BDCCBF64-719F-4CB4-8A3C-46B68A540FBC}"/>
              </a:ext>
            </a:extLst>
          </p:cNvPr>
          <p:cNvSpPr txBox="1">
            <a:spLocks/>
          </p:cNvSpPr>
          <p:nvPr/>
        </p:nvSpPr>
        <p:spPr>
          <a:xfrm>
            <a:off x="6272583" y="1445115"/>
            <a:ext cx="4838721" cy="4473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cap="none" dirty="0">
              <a:solidFill>
                <a:srgbClr val="222222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ru-RU" sz="1600" cap="none" dirty="0">
              <a:solidFill>
                <a:srgbClr val="222222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uk-UA" dirty="0"/>
          </a:p>
        </p:txBody>
      </p:sp>
      <p:sp>
        <p:nvSpPr>
          <p:cNvPr id="8" name="Місце для вмісту 2">
            <a:extLst>
              <a:ext uri="{FF2B5EF4-FFF2-40B4-BE49-F238E27FC236}">
                <a16:creationId xmlns:a16="http://schemas.microsoft.com/office/drawing/2014/main" id="{51E1DAC4-D059-407B-80CF-C6AD33012940}"/>
              </a:ext>
            </a:extLst>
          </p:cNvPr>
          <p:cNvSpPr txBox="1">
            <a:spLocks/>
          </p:cNvSpPr>
          <p:nvPr/>
        </p:nvSpPr>
        <p:spPr>
          <a:xfrm>
            <a:off x="6095999" y="1445115"/>
            <a:ext cx="4838721" cy="4473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uk-UA" sz="1600" cap="none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Умова задачі  (кількість хлопчиків, </a:t>
            </a:r>
            <a:r>
              <a:rPr lang="uk-UA" sz="1600" cap="none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дівчаток</a:t>
            </a:r>
            <a:r>
              <a:rPr lang="uk-UA" sz="1600" cap="none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) </a:t>
            </a:r>
            <a:r>
              <a:rPr lang="uk-UA" sz="1600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вказує на використання </a:t>
            </a:r>
            <a:r>
              <a:rPr lang="uk-UA" sz="1600" cap="none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цілочисельних</a:t>
            </a:r>
            <a:r>
              <a:rPr lang="uk-UA" sz="1600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змінних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uk-UA" sz="1600" cap="none" dirty="0">
              <a:solidFill>
                <a:srgbClr val="222222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uk-UA" sz="1600" cap="none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Приклад вхідних даних </a:t>
            </a:r>
            <a:r>
              <a:rPr lang="uk-UA" sz="1600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визначає спосіб зчитування та розпізнавання саме 2-х чисел, розділених про</a:t>
            </a:r>
            <a:r>
              <a:rPr lang="ru-RU" sz="1600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п</a:t>
            </a:r>
            <a:r>
              <a:rPr lang="uk-UA" sz="1600" cap="none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уском</a:t>
            </a:r>
            <a:r>
              <a:rPr lang="uk-UA" sz="1600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uk-UA" sz="1600" cap="none" dirty="0">
              <a:solidFill>
                <a:srgbClr val="222222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b="1" i="1" cap="none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a,b</a:t>
            </a:r>
            <a:r>
              <a:rPr lang="en-US" sz="1600" b="1" i="1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= map(</a:t>
            </a:r>
            <a:r>
              <a:rPr lang="en-US" sz="1600" b="1" i="1" cap="none" dirty="0" err="1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int,input</a:t>
            </a:r>
            <a:r>
              <a:rPr lang="en-US" sz="1600" b="1" i="1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().split()) </a:t>
            </a:r>
            <a:r>
              <a:rPr lang="uk-UA" sz="1600" b="1" i="1" cap="none" dirty="0">
                <a:solidFill>
                  <a:srgbClr val="222222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endParaRPr lang="uk-UA" sz="1600" b="1" i="1" cap="none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ru-RU" sz="1600" cap="none" dirty="0">
              <a:solidFill>
                <a:srgbClr val="222222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22071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5B983-9E6B-4141-8A81-CDE6E77EA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384838"/>
            <a:ext cx="10364451" cy="681963"/>
          </a:xfrm>
        </p:spPr>
        <p:txBody>
          <a:bodyPr/>
          <a:lstStyle/>
          <a:p>
            <a:r>
              <a:rPr lang="uk-UA" dirty="0"/>
              <a:t>2. Написання програми розв'язку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53F8912-CA9F-4BE6-912E-6E7CE2947E5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1685130"/>
            <a:ext cx="10363826" cy="1422588"/>
          </a:xfrm>
        </p:spPr>
        <p:txBody>
          <a:bodyPr/>
          <a:lstStyle/>
          <a:p>
            <a:pPr marL="0" indent="0">
              <a:buNone/>
            </a:pPr>
            <a:r>
              <a:rPr lang="en-US" cap="none" dirty="0">
                <a:latin typeface="Cambria" panose="02040503050406030204" pitchFamily="18" charset="0"/>
                <a:ea typeface="Cambria" panose="02040503050406030204" pitchFamily="18" charset="0"/>
              </a:rPr>
              <a:t>a , b = map(int, input().split()) </a:t>
            </a:r>
          </a:p>
          <a:p>
            <a:pPr marL="0" indent="0">
              <a:buNone/>
            </a:pPr>
            <a:r>
              <a:rPr lang="en-US" cap="none" dirty="0">
                <a:latin typeface="Cambria" panose="02040503050406030204" pitchFamily="18" charset="0"/>
                <a:ea typeface="Cambria" panose="02040503050406030204" pitchFamily="18" charset="0"/>
              </a:rPr>
              <a:t>print(a +b)</a:t>
            </a:r>
            <a:endParaRPr lang="uk-UA" cap="none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Місце для вмісту 2">
            <a:extLst>
              <a:ext uri="{FF2B5EF4-FFF2-40B4-BE49-F238E27FC236}">
                <a16:creationId xmlns:a16="http://schemas.microsoft.com/office/drawing/2014/main" id="{B8CE6983-8117-4F18-9CAD-E6B60B351786}"/>
              </a:ext>
            </a:extLst>
          </p:cNvPr>
          <p:cNvSpPr txBox="1">
            <a:spLocks/>
          </p:cNvSpPr>
          <p:nvPr/>
        </p:nvSpPr>
        <p:spPr>
          <a:xfrm>
            <a:off x="913774" y="3107718"/>
            <a:ext cx="6005186" cy="302892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sz="2100" b="1" cap="none" dirty="0">
                <a:latin typeface="Cambria" panose="02040503050406030204" pitchFamily="18" charset="0"/>
                <a:ea typeface="Cambria" panose="02040503050406030204" pitchFamily="18" charset="0"/>
              </a:rPr>
              <a:t>Програма повинна:</a:t>
            </a:r>
          </a:p>
          <a:p>
            <a:pPr marL="0" indent="0">
              <a:buFont typeface="Arial" panose="020B0604020202020204" pitchFamily="34" charset="0"/>
              <a:buNone/>
            </a:pPr>
            <a:br>
              <a:rPr lang="uk-UA" cap="none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uk-UA" cap="none" dirty="0">
                <a:latin typeface="Cambria" panose="02040503050406030204" pitchFamily="18" charset="0"/>
                <a:ea typeface="Cambria" panose="02040503050406030204" pitchFamily="18" charset="0"/>
              </a:rPr>
              <a:t>1. Працювати правильно для всіх даних, які описані в умові. (Перевіряти коректність умови, як правило не обов'язково);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uk-UA" cap="none" dirty="0">
                <a:latin typeface="Cambria" panose="02040503050406030204" pitchFamily="18" charset="0"/>
                <a:ea typeface="Cambria" panose="02040503050406030204" pitchFamily="18" charset="0"/>
              </a:rPr>
              <a:t>2. Програма не має використовувати для своєї роботи більше пам'яті, аніж вказано в умові;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uk-UA" cap="none" dirty="0">
                <a:latin typeface="Cambria" panose="02040503050406030204" pitchFamily="18" charset="0"/>
                <a:ea typeface="Cambria" panose="02040503050406030204" pitchFamily="18" charset="0"/>
              </a:rPr>
              <a:t>3. Час виконання програми не має перевищувати вказаний в умові.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8104B4D-FABA-4414-A97E-21C8E2C09E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6781" y="3578727"/>
            <a:ext cx="4305300" cy="196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046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5B983-9E6B-4141-8A81-CDE6E77EA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1"/>
            <a:ext cx="10364451" cy="751840"/>
          </a:xfrm>
        </p:spPr>
        <p:txBody>
          <a:bodyPr/>
          <a:lstStyle/>
          <a:p>
            <a:r>
              <a:rPr lang="uk-UA" dirty="0"/>
              <a:t>3. Надсилання на перевірку</a:t>
            </a:r>
          </a:p>
        </p:txBody>
      </p:sp>
      <p:pic>
        <p:nvPicPr>
          <p:cNvPr id="11" name="Місце для вмісту 10">
            <a:extLst>
              <a:ext uri="{FF2B5EF4-FFF2-40B4-BE49-F238E27FC236}">
                <a16:creationId xmlns:a16="http://schemas.microsoft.com/office/drawing/2014/main" id="{98A362B9-0459-43D5-B801-DDC42D0E4CB2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510698" y="956024"/>
            <a:ext cx="5105400" cy="2764706"/>
          </a:xfrm>
        </p:spPr>
      </p:pic>
      <p:pic>
        <p:nvPicPr>
          <p:cNvPr id="13" name="Місце для вмісту 12">
            <a:extLst>
              <a:ext uri="{FF2B5EF4-FFF2-40B4-BE49-F238E27FC236}">
                <a16:creationId xmlns:a16="http://schemas.microsoft.com/office/drawing/2014/main" id="{DFEC295C-DCD0-468A-947D-CE098E52A81F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3"/>
          <a:stretch>
            <a:fillRect/>
          </a:stretch>
        </p:blipFill>
        <p:spPr>
          <a:xfrm>
            <a:off x="6405880" y="939706"/>
            <a:ext cx="5105400" cy="2797341"/>
          </a:xfr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A37CE15D-1733-4168-896A-18930D5194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6331" y="4084320"/>
            <a:ext cx="5099338" cy="2601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02269"/>
      </p:ext>
    </p:extLst>
  </p:cSld>
  <p:clrMapOvr>
    <a:masterClrMapping/>
  </p:clrMapOvr>
</p:sld>
</file>

<file path=ppt/theme/theme1.xml><?xml version="1.0" encoding="utf-8"?>
<a:theme xmlns:a="http://schemas.openxmlformats.org/drawingml/2006/main" name="Краплинка">
  <a:themeElements>
    <a:clrScheme name="Краплинка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раплинк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раплинка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Краплинка</Template>
  <TotalTime>183</TotalTime>
  <Words>337</Words>
  <Application>Microsoft Office PowerPoint</Application>
  <PresentationFormat>Широкий екран</PresentationFormat>
  <Paragraphs>51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0" baseType="lpstr">
      <vt:lpstr>Arial</vt:lpstr>
      <vt:lpstr>Cambria</vt:lpstr>
      <vt:lpstr>Cambria Math</vt:lpstr>
      <vt:lpstr>Tw Cen MT</vt:lpstr>
      <vt:lpstr>Краплинка</vt:lpstr>
      <vt:lpstr>Як розв'язувати задачі в онлан-чекерах</vt:lpstr>
      <vt:lpstr>1. Аналіз умови задачі та побудова математичноъ моделі</vt:lpstr>
      <vt:lpstr>1. Аналіз умови задачі та побудова математичної моделі</vt:lpstr>
      <vt:lpstr>2. Написання програми розв'язку </vt:lpstr>
      <vt:lpstr>3. Надсилання на перевірку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Василь Косован</dc:creator>
  <cp:lastModifiedBy>Василь Косован</cp:lastModifiedBy>
  <cp:revision>7</cp:revision>
  <dcterms:created xsi:type="dcterms:W3CDTF">2023-06-29T07:21:39Z</dcterms:created>
  <dcterms:modified xsi:type="dcterms:W3CDTF">2023-06-29T10:24:43Z</dcterms:modified>
</cp:coreProperties>
</file>